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36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07/02/2021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07/02/2021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07/02/2021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07/02/2021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07/02/2021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gi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a:bodyPr>
          <a:lstStyle/>
          <a:p>
            <a:r>
              <a:rPr lang="en-GB" sz="2000" dirty="0" smtClean="0">
                <a:latin typeface="Comic Sans MS" panose="030F0702030302020204" pitchFamily="66" charset="0"/>
              </a:rPr>
              <a:t>Year 5 Religious Education Knowledge Organiser</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2700" dirty="0" smtClean="0">
                <a:latin typeface="Comic Sans MS" panose="030F0702030302020204" pitchFamily="66" charset="0"/>
              </a:rPr>
              <a:t>Spring 2 Why is the Torah so important to Jewish people?</a:t>
            </a: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lnSpcReduction="10000"/>
          </a:bodyPr>
          <a:lstStyle/>
          <a:p>
            <a:pPr marL="0" indent="0">
              <a:buNone/>
            </a:pPr>
            <a:r>
              <a:rPr lang="en-GB" u="sng" dirty="0" smtClean="0">
                <a:latin typeface="Comic Sans MS" panose="030F0702030302020204" pitchFamily="66" charset="0"/>
              </a:rPr>
              <a:t>Key Vocabulary and Terms</a:t>
            </a:r>
          </a:p>
          <a:p>
            <a:r>
              <a:rPr lang="en-GB" sz="1600" dirty="0" smtClean="0">
                <a:latin typeface="Comic Sans MS" panose="030F0702030302020204" pitchFamily="66" charset="0"/>
              </a:rPr>
              <a:t>Shema</a:t>
            </a:r>
            <a:r>
              <a:rPr lang="en-GB" sz="1400" dirty="0" smtClean="0">
                <a:latin typeface="Comic Sans MS" panose="030F0702030302020204" pitchFamily="66" charset="0"/>
              </a:rPr>
              <a:t>- is </a:t>
            </a:r>
            <a:r>
              <a:rPr lang="en-GB" sz="1400" dirty="0">
                <a:latin typeface="Comic Sans MS" panose="030F0702030302020204" pitchFamily="66" charset="0"/>
              </a:rPr>
              <a:t>a Jewish </a:t>
            </a:r>
            <a:r>
              <a:rPr lang="en-GB" sz="1400" dirty="0" smtClean="0">
                <a:latin typeface="Comic Sans MS" panose="030F0702030302020204" pitchFamily="66" charset="0"/>
              </a:rPr>
              <a:t>prayer </a:t>
            </a:r>
            <a:r>
              <a:rPr lang="en-GB" sz="1400" dirty="0" smtClean="0">
                <a:latin typeface="Comic Sans MS" panose="030F0702030302020204" pitchFamily="66" charset="0"/>
              </a:rPr>
              <a:t>that contains key Jewish beliefs about God. </a:t>
            </a:r>
            <a:r>
              <a:rPr lang="en-GB" sz="1400" dirty="0" smtClean="0">
                <a:latin typeface="Comic Sans MS" panose="030F0702030302020204" pitchFamily="66" charset="0"/>
              </a:rPr>
              <a:t>It is also </a:t>
            </a:r>
            <a:r>
              <a:rPr lang="en-GB" sz="1400" dirty="0">
                <a:latin typeface="Comic Sans MS" panose="030F0702030302020204" pitchFamily="66" charset="0"/>
              </a:rPr>
              <a:t>the first two words of </a:t>
            </a:r>
            <a:r>
              <a:rPr lang="en-GB" sz="1400" dirty="0" smtClean="0">
                <a:latin typeface="Comic Sans MS" panose="030F0702030302020204" pitchFamily="66" charset="0"/>
              </a:rPr>
              <a:t>part </a:t>
            </a:r>
            <a:r>
              <a:rPr lang="en-GB" sz="1400" dirty="0">
                <a:latin typeface="Comic Sans MS" panose="030F0702030302020204" pitchFamily="66" charset="0"/>
              </a:rPr>
              <a:t>of the </a:t>
            </a:r>
            <a:r>
              <a:rPr lang="en-GB" sz="1400" dirty="0" smtClean="0">
                <a:latin typeface="Comic Sans MS" panose="030F0702030302020204" pitchFamily="66" charset="0"/>
              </a:rPr>
              <a:t>Torah. As a prayer it is said every day.</a:t>
            </a:r>
          </a:p>
          <a:p>
            <a:pPr>
              <a:spcBef>
                <a:spcPts val="0"/>
              </a:spcBef>
            </a:pPr>
            <a:r>
              <a:rPr lang="en-GB" sz="1600" dirty="0" smtClean="0">
                <a:latin typeface="Comic Sans MS" panose="030F0702030302020204" pitchFamily="66" charset="0"/>
              </a:rPr>
              <a:t>Torah</a:t>
            </a:r>
            <a:r>
              <a:rPr lang="en-GB" dirty="0" smtClean="0">
                <a:latin typeface="Comic Sans MS" panose="030F0702030302020204" pitchFamily="66" charset="0"/>
              </a:rPr>
              <a:t>-</a:t>
            </a:r>
            <a:r>
              <a:rPr lang="en-GB" sz="1200" dirty="0" smtClean="0">
                <a:latin typeface="Comic Sans MS" panose="030F0702030302020204" pitchFamily="66" charset="0"/>
              </a:rPr>
              <a:t>The Torah, meaning teaching, instruction or law, is the main Jewish holy </a:t>
            </a:r>
            <a:r>
              <a:rPr lang="en-GB" sz="1200" dirty="0" smtClean="0">
                <a:latin typeface="Comic Sans MS" panose="030F0702030302020204" pitchFamily="66" charset="0"/>
              </a:rPr>
              <a:t>book.</a:t>
            </a:r>
          </a:p>
          <a:p>
            <a:pPr>
              <a:spcBef>
                <a:spcPts val="0"/>
              </a:spcBef>
            </a:pPr>
            <a:endParaRPr lang="en-GB" sz="1400" b="1" dirty="0" smtClean="0">
              <a:latin typeface="Comic Sans MS" panose="030F0702030302020204" pitchFamily="66" charset="0"/>
            </a:endParaRPr>
          </a:p>
          <a:p>
            <a:pPr>
              <a:spcBef>
                <a:spcPts val="0"/>
              </a:spcBef>
            </a:pPr>
            <a:r>
              <a:rPr lang="en-GB" sz="1400" b="1" dirty="0" err="1" smtClean="0">
                <a:latin typeface="Comic Sans MS" panose="030F0702030302020204" pitchFamily="66" charset="0"/>
              </a:rPr>
              <a:t>Tenakh</a:t>
            </a:r>
            <a:r>
              <a:rPr lang="en-GB" sz="1400" b="1" dirty="0" smtClean="0">
                <a:latin typeface="Comic Sans MS" panose="030F0702030302020204" pitchFamily="66" charset="0"/>
              </a:rPr>
              <a:t> </a:t>
            </a:r>
            <a:r>
              <a:rPr lang="en-GB" sz="1400" dirty="0">
                <a:latin typeface="Comic Sans MS" panose="030F0702030302020204" pitchFamily="66" charset="0"/>
              </a:rPr>
              <a:t>– this includes the Torah (the first five books of Moses), the </a:t>
            </a:r>
            <a:r>
              <a:rPr lang="en-GB" sz="1400" b="1" dirty="0">
                <a:latin typeface="Comic Sans MS" panose="030F0702030302020204" pitchFamily="66" charset="0"/>
              </a:rPr>
              <a:t>Nevi’im</a:t>
            </a:r>
            <a:r>
              <a:rPr lang="en-GB" sz="1400" dirty="0">
                <a:latin typeface="Comic Sans MS" panose="030F0702030302020204" pitchFamily="66" charset="0"/>
              </a:rPr>
              <a:t> (the books of the Prophets, including Joshua, Judges, Isaiah and Jeremiah)) and the </a:t>
            </a:r>
            <a:r>
              <a:rPr lang="en-GB" sz="1400" b="1" dirty="0">
                <a:latin typeface="Comic Sans MS" panose="030F0702030302020204" pitchFamily="66" charset="0"/>
              </a:rPr>
              <a:t>Ketuvim</a:t>
            </a:r>
            <a:r>
              <a:rPr lang="en-GB" sz="1400" dirty="0">
                <a:latin typeface="Comic Sans MS" panose="030F0702030302020204" pitchFamily="66" charset="0"/>
              </a:rPr>
              <a:t> (the ‘holy writings’, including Esther, Daniel, Psalms, Job and Ruth). </a:t>
            </a:r>
          </a:p>
          <a:p>
            <a:pPr>
              <a:spcBef>
                <a:spcPts val="0"/>
              </a:spcBef>
            </a:pPr>
            <a:endParaRPr lang="en-GB" sz="1200" dirty="0" smtClean="0">
              <a:latin typeface="Comic Sans MS" panose="030F0702030302020204" pitchFamily="66" charset="0"/>
            </a:endParaRPr>
          </a:p>
          <a:p>
            <a:pPr>
              <a:spcBef>
                <a:spcPts val="0"/>
              </a:spcBef>
            </a:pPr>
            <a:r>
              <a:rPr lang="en-GB" sz="1600" dirty="0" smtClean="0">
                <a:latin typeface="Comic Sans MS" panose="030F0702030302020204" pitchFamily="66" charset="0"/>
              </a:rPr>
              <a:t>Jewish</a:t>
            </a:r>
            <a:r>
              <a:rPr lang="en-GB" dirty="0" smtClean="0">
                <a:latin typeface="Comic Sans MS" panose="030F0702030302020204" pitchFamily="66" charset="0"/>
              </a:rPr>
              <a:t>-</a:t>
            </a:r>
            <a:r>
              <a:rPr lang="en-GB" sz="1200" dirty="0" smtClean="0">
                <a:latin typeface="Comic Sans MS" panose="030F0702030302020204" pitchFamily="66" charset="0"/>
              </a:rPr>
              <a:t>A person/people who follow the beliefs and teachings of Judaism.</a:t>
            </a:r>
            <a:endParaRPr lang="en-GB" sz="1300" dirty="0">
              <a:latin typeface="Comic Sans MS" panose="030F0702030302020204" pitchFamily="66" charset="0"/>
            </a:endParaRPr>
          </a:p>
          <a:p>
            <a:pPr>
              <a:spcBef>
                <a:spcPts val="0"/>
              </a:spcBef>
            </a:pPr>
            <a:endParaRPr lang="en-GB" sz="1300" dirty="0" smtClean="0">
              <a:latin typeface="Comic Sans MS" panose="030F0702030302020204" pitchFamily="66" charset="0"/>
            </a:endParaRPr>
          </a:p>
          <a:p>
            <a:pPr>
              <a:spcBef>
                <a:spcPts val="0"/>
              </a:spcBef>
            </a:pPr>
            <a:r>
              <a:rPr lang="en-GB" sz="1600" dirty="0" smtClean="0">
                <a:latin typeface="Comic Sans MS" panose="030F0702030302020204" pitchFamily="66" charset="0"/>
              </a:rPr>
              <a:t>Progressive and </a:t>
            </a:r>
            <a:r>
              <a:rPr lang="en-GB" sz="1600" dirty="0" smtClean="0">
                <a:latin typeface="Comic Sans MS" panose="030F0702030302020204" pitchFamily="66" charset="0"/>
              </a:rPr>
              <a:t>orthodox</a:t>
            </a:r>
            <a:endParaRPr lang="en-GB" sz="1600" dirty="0" smtClean="0">
              <a:latin typeface="Comic Sans MS" panose="030F0702030302020204" pitchFamily="66" charset="0"/>
            </a:endParaRPr>
          </a:p>
          <a:p>
            <a:pPr>
              <a:spcBef>
                <a:spcPts val="0"/>
              </a:spcBef>
            </a:pPr>
            <a:r>
              <a:rPr lang="en-GB" sz="1600" dirty="0">
                <a:latin typeface="Comic Sans MS" panose="030F0702030302020204" pitchFamily="66" charset="0"/>
              </a:rPr>
              <a:t>s</a:t>
            </a:r>
            <a:r>
              <a:rPr lang="en-GB" sz="1600" dirty="0" smtClean="0">
                <a:latin typeface="Comic Sans MS" panose="030F0702030302020204" pitchFamily="66" charset="0"/>
              </a:rPr>
              <a:t>ynagogue</a:t>
            </a:r>
            <a:r>
              <a:rPr lang="en-GB" dirty="0" smtClean="0">
                <a:latin typeface="Comic Sans MS" panose="030F0702030302020204" pitchFamily="66" charset="0"/>
              </a:rPr>
              <a:t>-</a:t>
            </a:r>
            <a:r>
              <a:rPr lang="en-GB" sz="1300" dirty="0" smtClean="0">
                <a:latin typeface="Comic Sans MS" panose="030F0702030302020204" pitchFamily="66" charset="0"/>
              </a:rPr>
              <a:t>The place of worship for Jewish people.</a:t>
            </a:r>
          </a:p>
          <a:p>
            <a:r>
              <a:rPr lang="en-GB" sz="1600" dirty="0" smtClean="0">
                <a:latin typeface="Comic Sans MS" panose="030F0702030302020204" pitchFamily="66" charset="0"/>
              </a:rPr>
              <a:t>God</a:t>
            </a:r>
            <a:r>
              <a:rPr lang="en-GB" dirty="0" smtClean="0">
                <a:latin typeface="Comic Sans MS" panose="030F0702030302020204" pitchFamily="66" charset="0"/>
              </a:rPr>
              <a:t>-</a:t>
            </a:r>
            <a:r>
              <a:rPr lang="en-GB" sz="1200" dirty="0" smtClean="0">
                <a:latin typeface="Comic Sans MS" panose="030F0702030302020204" pitchFamily="66" charset="0"/>
              </a:rPr>
              <a:t>Jews</a:t>
            </a:r>
            <a:r>
              <a:rPr lang="en-GB" dirty="0" smtClean="0"/>
              <a:t> </a:t>
            </a:r>
            <a:r>
              <a:rPr lang="en-GB" sz="1200" dirty="0" smtClean="0">
                <a:latin typeface="Comic Sans MS" panose="030F0702030302020204" pitchFamily="66" charset="0"/>
              </a:rPr>
              <a:t>believe in one Creator God who cares for all people</a:t>
            </a:r>
            <a:endParaRPr lang="en-GB" sz="1200" dirty="0">
              <a:latin typeface="Comic Sans MS" panose="030F0702030302020204" pitchFamily="66" charset="0"/>
            </a:endParaRPr>
          </a:p>
        </p:txBody>
      </p:sp>
      <p:sp>
        <p:nvSpPr>
          <p:cNvPr id="6" name="Content Placeholder 5"/>
          <p:cNvSpPr>
            <a:spLocks noGrp="1"/>
          </p:cNvSpPr>
          <p:nvPr>
            <p:ph sz="half" idx="2"/>
          </p:nvPr>
        </p:nvSpPr>
        <p:spPr>
          <a:xfrm>
            <a:off x="6172200" y="1825624"/>
            <a:ext cx="5283926" cy="4501639"/>
          </a:xfrm>
          <a:solidFill>
            <a:srgbClr val="6666FF"/>
          </a:solidFill>
        </p:spPr>
        <p:txBody>
          <a:bodyPr>
            <a:normAutofit lnSpcReduction="10000"/>
          </a:bodyPr>
          <a:lstStyle/>
          <a:p>
            <a:pPr marL="0" indent="0">
              <a:buNone/>
            </a:pPr>
            <a:r>
              <a:rPr lang="en-GB" u="sng" dirty="0" smtClean="0">
                <a:latin typeface="Comic Sans MS" panose="030F0702030302020204" pitchFamily="66" charset="0"/>
              </a:rPr>
              <a:t>What we will learn:</a:t>
            </a:r>
          </a:p>
          <a:p>
            <a:pPr marL="0" indent="0">
              <a:buNone/>
            </a:pPr>
            <a:r>
              <a:rPr lang="en-GB" sz="1000" b="1" dirty="0">
                <a:solidFill>
                  <a:srgbClr val="002060"/>
                </a:solidFill>
                <a:latin typeface="Comic Sans MS" panose="030F0702030302020204" pitchFamily="66" charset="0"/>
              </a:rPr>
              <a:t>Make sense of belief:</a:t>
            </a:r>
            <a:endParaRPr lang="en-GB" sz="1000" dirty="0">
              <a:solidFill>
                <a:srgbClr val="002060"/>
              </a:solidFill>
              <a:latin typeface="Comic Sans MS" panose="030F0702030302020204" pitchFamily="66" charset="0"/>
            </a:endParaRPr>
          </a:p>
          <a:p>
            <a:r>
              <a:rPr lang="en-GB" sz="1100" dirty="0" smtClean="0">
                <a:solidFill>
                  <a:srgbClr val="7030A0"/>
                </a:solidFill>
                <a:latin typeface="Comic Sans MS" panose="030F0702030302020204" pitchFamily="66" charset="0"/>
              </a:rPr>
              <a:t>Identify </a:t>
            </a:r>
            <a:r>
              <a:rPr lang="en-GB" sz="1100" dirty="0">
                <a:solidFill>
                  <a:srgbClr val="7030A0"/>
                </a:solidFill>
                <a:latin typeface="Comic Sans MS" panose="030F0702030302020204" pitchFamily="66" charset="0"/>
              </a:rPr>
              <a:t>and explain Jewish beliefs about God </a:t>
            </a:r>
          </a:p>
          <a:p>
            <a:r>
              <a:rPr lang="en-GB" sz="1100" dirty="0" smtClean="0">
                <a:solidFill>
                  <a:srgbClr val="7030A0"/>
                </a:solidFill>
                <a:latin typeface="Comic Sans MS" panose="030F0702030302020204" pitchFamily="66" charset="0"/>
              </a:rPr>
              <a:t> </a:t>
            </a:r>
            <a:r>
              <a:rPr lang="en-GB" sz="1100" dirty="0">
                <a:solidFill>
                  <a:srgbClr val="7030A0"/>
                </a:solidFill>
                <a:latin typeface="Comic Sans MS" panose="030F0702030302020204" pitchFamily="66" charset="0"/>
              </a:rPr>
              <a:t>Give examples of some texts that say what God is like and explain how Jewish people interpret them </a:t>
            </a:r>
          </a:p>
          <a:p>
            <a:pPr marL="0" indent="0">
              <a:buNone/>
            </a:pPr>
            <a:r>
              <a:rPr lang="en-GB" sz="1000" b="1" dirty="0" smtClean="0">
                <a:solidFill>
                  <a:srgbClr val="FF0000"/>
                </a:solidFill>
                <a:latin typeface="Comic Sans MS" panose="030F0702030302020204" pitchFamily="66" charset="0"/>
              </a:rPr>
              <a:t>Understand </a:t>
            </a:r>
            <a:r>
              <a:rPr lang="en-GB" sz="1000" b="1" dirty="0">
                <a:solidFill>
                  <a:srgbClr val="FF0000"/>
                </a:solidFill>
                <a:latin typeface="Comic Sans MS" panose="030F0702030302020204" pitchFamily="66" charset="0"/>
              </a:rPr>
              <a:t>the impact:</a:t>
            </a:r>
            <a:endParaRPr lang="en-GB" sz="1000" dirty="0">
              <a:solidFill>
                <a:srgbClr val="FF0000"/>
              </a:solidFill>
              <a:latin typeface="Comic Sans MS" panose="030F0702030302020204" pitchFamily="66" charset="0"/>
            </a:endParaRPr>
          </a:p>
          <a:p>
            <a:r>
              <a:rPr lang="en-GB" sz="1100" dirty="0" smtClean="0">
                <a:solidFill>
                  <a:srgbClr val="FF0000"/>
                </a:solidFill>
                <a:latin typeface="Comic Sans MS" panose="030F0702030302020204" pitchFamily="66" charset="0"/>
              </a:rPr>
              <a:t>Make </a:t>
            </a:r>
            <a:r>
              <a:rPr lang="en-GB" sz="1100" dirty="0">
                <a:solidFill>
                  <a:srgbClr val="FF0000"/>
                </a:solidFill>
                <a:latin typeface="Comic Sans MS" panose="030F0702030302020204" pitchFamily="66" charset="0"/>
              </a:rPr>
              <a:t>clear connections between Jewish beliefs about the Torah and how Jews use and treat it </a:t>
            </a:r>
          </a:p>
          <a:p>
            <a:r>
              <a:rPr lang="en-GB" sz="1100" dirty="0" smtClean="0">
                <a:solidFill>
                  <a:srgbClr val="FF0000"/>
                </a:solidFill>
                <a:latin typeface="Comic Sans MS" panose="030F0702030302020204" pitchFamily="66" charset="0"/>
              </a:rPr>
              <a:t> </a:t>
            </a:r>
            <a:r>
              <a:rPr lang="en-GB" sz="1100" dirty="0">
                <a:solidFill>
                  <a:srgbClr val="FF0000"/>
                </a:solidFill>
                <a:latin typeface="Comic Sans MS" panose="030F0702030302020204" pitchFamily="66" charset="0"/>
              </a:rPr>
              <a:t>Make clear connections between Jewish commandments and how Jews live (e.g. in relation to kosher laws) </a:t>
            </a:r>
          </a:p>
          <a:p>
            <a:r>
              <a:rPr lang="en-GB" sz="1100" dirty="0" smtClean="0">
                <a:solidFill>
                  <a:srgbClr val="FF0000"/>
                </a:solidFill>
                <a:latin typeface="Comic Sans MS" panose="030F0702030302020204" pitchFamily="66" charset="0"/>
              </a:rPr>
              <a:t>Give </a:t>
            </a:r>
            <a:r>
              <a:rPr lang="en-GB" sz="1100" dirty="0">
                <a:solidFill>
                  <a:srgbClr val="FF0000"/>
                </a:solidFill>
                <a:latin typeface="Comic Sans MS" panose="030F0702030302020204" pitchFamily="66" charset="0"/>
              </a:rPr>
              <a:t>evidence and examples to show how Jewish people put their beliefs into practice in different ways (e.g. some differences between Orthodox and Progressive Jewish practice) </a:t>
            </a:r>
          </a:p>
          <a:p>
            <a:pPr marL="0" indent="0">
              <a:buNone/>
            </a:pPr>
            <a:r>
              <a:rPr lang="en-GB" sz="1000" b="1" dirty="0" smtClean="0">
                <a:solidFill>
                  <a:schemeClr val="accent6">
                    <a:lumMod val="50000"/>
                  </a:schemeClr>
                </a:solidFill>
                <a:latin typeface="Comic Sans MS" panose="030F0702030302020204" pitchFamily="66" charset="0"/>
              </a:rPr>
              <a:t>Make </a:t>
            </a:r>
            <a:r>
              <a:rPr lang="en-GB" sz="1000" b="1" dirty="0">
                <a:solidFill>
                  <a:schemeClr val="accent6">
                    <a:lumMod val="50000"/>
                  </a:schemeClr>
                </a:solidFill>
                <a:latin typeface="Comic Sans MS" panose="030F0702030302020204" pitchFamily="66" charset="0"/>
              </a:rPr>
              <a:t>connections:</a:t>
            </a:r>
            <a:endParaRPr lang="en-GB" sz="1000" dirty="0">
              <a:solidFill>
                <a:schemeClr val="accent6">
                  <a:lumMod val="50000"/>
                </a:schemeClr>
              </a:solidFill>
              <a:latin typeface="Comic Sans MS" panose="030F0702030302020204" pitchFamily="66" charset="0"/>
            </a:endParaRPr>
          </a:p>
          <a:p>
            <a:r>
              <a:rPr lang="en-GB" sz="1000" dirty="0">
                <a:solidFill>
                  <a:schemeClr val="accent6">
                    <a:lumMod val="50000"/>
                  </a:schemeClr>
                </a:solidFill>
                <a:latin typeface="Comic Sans MS" panose="030F0702030302020204" pitchFamily="66" charset="0"/>
              </a:rPr>
              <a:t>• </a:t>
            </a:r>
            <a:r>
              <a:rPr lang="en-GB" sz="1100" dirty="0">
                <a:solidFill>
                  <a:schemeClr val="accent6"/>
                </a:solidFill>
                <a:latin typeface="Comic Sans MS" panose="030F0702030302020204" pitchFamily="66" charset="0"/>
              </a:rPr>
              <a:t>Make connections between Jewish beliefs studied and explain how and why they are important to Jewish people today </a:t>
            </a:r>
          </a:p>
          <a:p>
            <a:r>
              <a:rPr lang="en-GB" sz="1100" dirty="0">
                <a:solidFill>
                  <a:schemeClr val="accent6"/>
                </a:solidFill>
                <a:latin typeface="Comic Sans MS" panose="030F0702030302020204" pitchFamily="66" charset="0"/>
              </a:rPr>
              <a:t>• Consider and weigh up the value of e.g. tradition, ritual, community, study and worship in the lives of Jews today, and articulate responses on how far they are valuable to people who</a:t>
            </a:r>
            <a:endParaRPr lang="en-GB" sz="1100" dirty="0" smtClean="0">
              <a:solidFill>
                <a:schemeClr val="accent6"/>
              </a:solidFill>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smtClean="0"/>
              <a:t>Lent and Easter Week</a:t>
            </a:r>
            <a:endParaRPr lang="en-GB" u="sng" dirty="0"/>
          </a:p>
        </p:txBody>
      </p:sp>
    </p:spTree>
    <p:extLst>
      <p:ext uri="{BB962C8B-B14F-4D97-AF65-F5344CB8AC3E}">
        <p14:creationId xmlns:p14="http://schemas.microsoft.com/office/powerpoint/2010/main" val="265361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6666FF"/>
          </a:solidFill>
        </p:spPr>
        <p:txBody>
          <a:bodyPr>
            <a:normAutofit/>
          </a:bodyPr>
          <a:lstStyle/>
          <a:p>
            <a:r>
              <a:rPr lang="en-GB" sz="2800" u="sng" dirty="0" smtClean="0">
                <a:latin typeface="Comic Sans MS" panose="030F0702030302020204" pitchFamily="66" charset="0"/>
              </a:rPr>
              <a:t>Kosher food</a:t>
            </a:r>
            <a:endParaRPr lang="en-GB" sz="2800" u="sng" dirty="0">
              <a:latin typeface="Comic Sans MS" panose="030F0702030302020204" pitchFamily="66" charset="0"/>
            </a:endParaRPr>
          </a:p>
        </p:txBody>
      </p:sp>
      <p:sp>
        <p:nvSpPr>
          <p:cNvPr id="3" name="Content Placeholder 2"/>
          <p:cNvSpPr>
            <a:spLocks noGrp="1"/>
          </p:cNvSpPr>
          <p:nvPr>
            <p:ph sz="half" idx="1"/>
          </p:nvPr>
        </p:nvSpPr>
        <p:spPr>
          <a:xfrm>
            <a:off x="828040" y="1825625"/>
            <a:ext cx="5181600" cy="4351338"/>
          </a:xfrm>
          <a:solidFill>
            <a:srgbClr val="6666FF"/>
          </a:solidFill>
        </p:spPr>
        <p:txBody>
          <a:bodyPr>
            <a:normAutofit/>
          </a:bodyPr>
          <a:lstStyle/>
          <a:p>
            <a:pPr marL="0" indent="0">
              <a:buNone/>
            </a:pPr>
            <a:r>
              <a:rPr lang="en-GB" sz="1800" u="sng" dirty="0">
                <a:latin typeface="Comic Sans MS" panose="030F0702030302020204" pitchFamily="66" charset="0"/>
              </a:rPr>
              <a:t>Mezuzah, </a:t>
            </a:r>
            <a:r>
              <a:rPr lang="en-GB" sz="1800" u="sng" dirty="0" err="1">
                <a:latin typeface="Comic Sans MS" panose="030F0702030302020204" pitchFamily="66" charset="0"/>
              </a:rPr>
              <a:t>Tefillin</a:t>
            </a:r>
            <a:r>
              <a:rPr lang="en-GB" sz="1800" u="sng" dirty="0">
                <a:latin typeface="Comic Sans MS" panose="030F0702030302020204" pitchFamily="66" charset="0"/>
              </a:rPr>
              <a:t>, Tallit, </a:t>
            </a:r>
            <a:r>
              <a:rPr lang="en-GB" sz="1800" u="sng" dirty="0" err="1" smtClean="0">
                <a:latin typeface="Comic Sans MS" panose="030F0702030302020204" pitchFamily="66" charset="0"/>
              </a:rPr>
              <a:t>Kippah</a:t>
            </a:r>
            <a:r>
              <a:rPr lang="en-GB" sz="1800" u="sng" dirty="0" smtClean="0">
                <a:latin typeface="Comic Sans MS" panose="030F0702030302020204" pitchFamily="66" charset="0"/>
              </a:rPr>
              <a:t>-</a:t>
            </a:r>
          </a:p>
          <a:p>
            <a:pPr marL="0" indent="0">
              <a:buNone/>
            </a:pPr>
            <a:r>
              <a:rPr lang="en-GB" sz="1800" dirty="0" smtClean="0">
                <a:latin typeface="Comic Sans MS" panose="030F0702030302020204" pitchFamily="66" charset="0"/>
              </a:rPr>
              <a:t>mezuzah-rolled </a:t>
            </a:r>
            <a:r>
              <a:rPr lang="en-GB" sz="1500" dirty="0">
                <a:latin typeface="Comic Sans MS" panose="030F0702030302020204" pitchFamily="66" charset="0"/>
              </a:rPr>
              <a:t>paper (parchment) inside a small box that </a:t>
            </a:r>
            <a:r>
              <a:rPr lang="en-GB" sz="1500" dirty="0" smtClean="0">
                <a:latin typeface="Comic Sans MS" panose="030F0702030302020204" pitchFamily="66" charset="0"/>
              </a:rPr>
              <a:t>has </a:t>
            </a:r>
            <a:r>
              <a:rPr lang="en-GB" sz="1500" dirty="0">
                <a:latin typeface="Comic Sans MS" panose="030F0702030302020204" pitchFamily="66" charset="0"/>
              </a:rPr>
              <a:t>the words of The Shema on.  Jewish people fix these to their doorposts and touch it as they go in and </a:t>
            </a:r>
            <a:br>
              <a:rPr lang="en-GB" sz="1500" dirty="0">
                <a:latin typeface="Comic Sans MS" panose="030F0702030302020204" pitchFamily="66" charset="0"/>
              </a:rPr>
            </a:br>
            <a:r>
              <a:rPr lang="en-GB" sz="1500" dirty="0">
                <a:latin typeface="Comic Sans MS" panose="030F0702030302020204" pitchFamily="66" charset="0"/>
              </a:rPr>
              <a:t>out of the house. </a:t>
            </a:r>
            <a:endParaRPr lang="en-GB" sz="1500" dirty="0" smtClean="0">
              <a:latin typeface="Comic Sans MS" panose="030F0702030302020204" pitchFamily="66" charset="0"/>
            </a:endParaRPr>
          </a:p>
          <a:p>
            <a:pPr marL="0" indent="0">
              <a:buNone/>
            </a:pPr>
            <a:endParaRPr lang="en-GB" sz="1800" dirty="0" smtClean="0">
              <a:latin typeface="Comic Sans MS" panose="030F0702030302020204" pitchFamily="66" charset="0"/>
            </a:endParaRPr>
          </a:p>
          <a:p>
            <a:pPr marL="0" indent="0">
              <a:buNone/>
            </a:pPr>
            <a:r>
              <a:rPr lang="en-GB" sz="1800" dirty="0" err="1" smtClean="0">
                <a:latin typeface="Comic Sans MS" panose="030F0702030302020204" pitchFamily="66" charset="0"/>
              </a:rPr>
              <a:t>Tefillin</a:t>
            </a:r>
            <a:r>
              <a:rPr lang="en-GB" sz="1500" dirty="0" smtClean="0">
                <a:latin typeface="Comic Sans MS" panose="030F0702030302020204" pitchFamily="66" charset="0"/>
              </a:rPr>
              <a:t>-a </a:t>
            </a:r>
            <a:r>
              <a:rPr lang="en-GB" sz="1500" dirty="0">
                <a:latin typeface="Comic Sans MS" panose="030F0702030302020204" pitchFamily="66" charset="0"/>
              </a:rPr>
              <a:t>set of small black leather </a:t>
            </a:r>
            <a:r>
              <a:rPr lang="en-GB" sz="1500" dirty="0" smtClean="0">
                <a:latin typeface="Comic Sans MS" panose="030F0702030302020204" pitchFamily="66" charset="0"/>
              </a:rPr>
              <a:t>boxes</a:t>
            </a:r>
          </a:p>
          <a:p>
            <a:pPr marL="0" indent="0">
              <a:buNone/>
            </a:pPr>
            <a:r>
              <a:rPr lang="en-GB" sz="1500" dirty="0" smtClean="0">
                <a:latin typeface="Comic Sans MS" panose="030F0702030302020204" pitchFamily="66" charset="0"/>
              </a:rPr>
              <a:t> </a:t>
            </a:r>
            <a:r>
              <a:rPr lang="en-GB" sz="1500" dirty="0">
                <a:latin typeface="Comic Sans MS" panose="030F0702030302020204" pitchFamily="66" charset="0"/>
              </a:rPr>
              <a:t>containing scrolls of parchment, </a:t>
            </a:r>
            <a:endParaRPr lang="en-GB" sz="1500" dirty="0" smtClean="0">
              <a:latin typeface="Comic Sans MS" panose="030F0702030302020204" pitchFamily="66" charset="0"/>
            </a:endParaRPr>
          </a:p>
          <a:p>
            <a:pPr marL="0" indent="0">
              <a:buNone/>
            </a:pPr>
            <a:endParaRPr lang="en-GB" sz="1500" dirty="0" smtClean="0">
              <a:latin typeface="Comic Sans MS" panose="030F0702030302020204" pitchFamily="66" charset="0"/>
            </a:endParaRPr>
          </a:p>
          <a:p>
            <a:pPr marL="0" indent="0">
              <a:buNone/>
            </a:pPr>
            <a:r>
              <a:rPr lang="en-GB" sz="1800" dirty="0" smtClean="0">
                <a:latin typeface="Comic Sans MS" panose="030F0702030302020204" pitchFamily="66" charset="0"/>
              </a:rPr>
              <a:t>Tallit</a:t>
            </a:r>
            <a:r>
              <a:rPr lang="en-GB" sz="1500" dirty="0" smtClean="0">
                <a:latin typeface="Comic Sans MS" panose="030F0702030302020204" pitchFamily="66" charset="0"/>
              </a:rPr>
              <a:t>-a Jewish prayer </a:t>
            </a:r>
            <a:r>
              <a:rPr lang="en-GB" sz="1500" dirty="0">
                <a:latin typeface="Comic Sans MS" panose="030F0702030302020204" pitchFamily="66" charset="0"/>
              </a:rPr>
              <a:t>shawl. </a:t>
            </a:r>
            <a:endParaRPr lang="en-GB" sz="1500" dirty="0" smtClean="0">
              <a:latin typeface="Comic Sans MS" panose="030F0702030302020204" pitchFamily="66" charset="0"/>
            </a:endParaRPr>
          </a:p>
          <a:p>
            <a:pPr marL="0" indent="0">
              <a:buNone/>
            </a:pPr>
            <a:endParaRPr lang="en-GB" sz="1500" dirty="0">
              <a:latin typeface="Comic Sans MS" panose="030F0702030302020204" pitchFamily="66" charset="0"/>
            </a:endParaRPr>
          </a:p>
          <a:p>
            <a:pPr marL="0" indent="0">
              <a:buNone/>
            </a:pPr>
            <a:r>
              <a:rPr lang="en-GB" sz="1800" dirty="0" err="1" smtClean="0">
                <a:latin typeface="Comic Sans MS" panose="030F0702030302020204" pitchFamily="66" charset="0"/>
              </a:rPr>
              <a:t>Kippah</a:t>
            </a:r>
            <a:r>
              <a:rPr lang="en-GB" sz="1500" dirty="0" smtClean="0">
                <a:latin typeface="Comic Sans MS" panose="030F0702030302020204" pitchFamily="66" charset="0"/>
              </a:rPr>
              <a:t>-outward </a:t>
            </a:r>
            <a:r>
              <a:rPr lang="en-GB" sz="1500" dirty="0">
                <a:latin typeface="Comic Sans MS" panose="030F0702030302020204" pitchFamily="66" charset="0"/>
              </a:rPr>
              <a:t>sign of Jewish faith. A skull cap worn on the head.</a:t>
            </a:r>
            <a:endParaRPr lang="en-GB" sz="1500" u="sng" dirty="0" smtClean="0">
              <a:latin typeface="Comic Sans MS" panose="030F0702030302020204" pitchFamily="66" charset="0"/>
            </a:endParaRPr>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sz="2000" u="sng" dirty="0" smtClean="0">
                <a:latin typeface="Comic Sans MS" panose="030F0702030302020204" pitchFamily="66" charset="0"/>
              </a:rPr>
              <a:t>synagogue</a:t>
            </a:r>
            <a:r>
              <a:rPr lang="en-GB" sz="4400" u="sng" dirty="0" smtClean="0"/>
              <a:t> </a:t>
            </a:r>
          </a:p>
          <a:p>
            <a:pPr marL="0" indent="0">
              <a:buNone/>
            </a:pPr>
            <a:endParaRPr lang="en-GB" sz="4400" u="sng" dirty="0"/>
          </a:p>
        </p:txBody>
      </p:sp>
      <p:pic>
        <p:nvPicPr>
          <p:cNvPr id="1028" name="Picture 4" descr="Image result for progressive synagogu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19189" y="2029747"/>
            <a:ext cx="1573950" cy="118046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orthodox synagogu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6697" y="4814475"/>
            <a:ext cx="1696442" cy="127233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plan of a synagogu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64012" y="3273934"/>
            <a:ext cx="1733849" cy="140563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tefillin jewis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49988" y="3210210"/>
            <a:ext cx="1083815" cy="808526"/>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mezuzah jewish doo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83956" y="2941737"/>
            <a:ext cx="698861" cy="4657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mage result for tallit"/>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53038" y="3832478"/>
            <a:ext cx="915670" cy="145374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kippah"/>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946190" y="4758565"/>
            <a:ext cx="1002535" cy="64005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6172200" y="2408991"/>
            <a:ext cx="3559629" cy="2554545"/>
          </a:xfrm>
          <a:prstGeom prst="rect">
            <a:avLst/>
          </a:prstGeom>
        </p:spPr>
        <p:txBody>
          <a:bodyPr wrap="square">
            <a:spAutoFit/>
          </a:bodyPr>
          <a:lstStyle/>
          <a:p>
            <a:r>
              <a:rPr lang="en-GB" sz="1600" dirty="0" smtClean="0">
                <a:latin typeface="Comic Sans MS" panose="030F0702030302020204" pitchFamily="66" charset="0"/>
                <a:ea typeface="Calibri" panose="020F0502020204030204" pitchFamily="34" charset="0"/>
                <a:cs typeface="Times New Roman" panose="02020603050405020304" pitchFamily="18" charset="0"/>
              </a:rPr>
              <a:t>The main </a:t>
            </a:r>
            <a:r>
              <a:rPr lang="en-GB" sz="1600" dirty="0">
                <a:latin typeface="Comic Sans MS" panose="030F0702030302020204" pitchFamily="66" charset="0"/>
                <a:ea typeface="Calibri" panose="020F0502020204030204" pitchFamily="34" charset="0"/>
                <a:cs typeface="Times New Roman" panose="02020603050405020304" pitchFamily="18" charset="0"/>
              </a:rPr>
              <a:t>differences between an Orthodox synagogue and a Reform synagogue is that men and women can sit together in a Reform synagogue, whereas they must sit apart in an Orthodox synagogue. Reform Jews also allow the ordination of women, which is a practice that is not permitted by Orthodox Jews. </a:t>
            </a:r>
            <a:endParaRPr lang="en-GB" sz="1600" dirty="0">
              <a:latin typeface="Comic Sans MS" panose="030F0702030302020204" pitchFamily="66" charset="0"/>
            </a:endParaRPr>
          </a:p>
        </p:txBody>
      </p:sp>
      <p:pic>
        <p:nvPicPr>
          <p:cNvPr id="8" name="Picture 10" descr="Image result for kosher foo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247104" y="361501"/>
            <a:ext cx="1471425" cy="1329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280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465</Words>
  <Application>Microsoft Office PowerPoint</Application>
  <PresentationFormat>Widescreen</PresentationFormat>
  <Paragraphs>36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Year 5 Religious Education Knowledge Organiser Spring 2 Why is the Torah so important to Jewish people?</vt:lpstr>
      <vt:lpstr>Kosher food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cp:lastModifiedBy>
  <cp:revision>22</cp:revision>
  <dcterms:created xsi:type="dcterms:W3CDTF">2021-01-25T10:46:00Z</dcterms:created>
  <dcterms:modified xsi:type="dcterms:W3CDTF">2021-02-07T15:13:40Z</dcterms:modified>
</cp:coreProperties>
</file>