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842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382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990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117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537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833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82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586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458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606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18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E1A0D-C730-4CA4-B7E4-DA8E1DB4808D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353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Year 4 Religious Education Knowledge Organiser</a:t>
            </a:r>
            <a:br>
              <a:rPr lang="en-GB" sz="3600" dirty="0">
                <a:latin typeface="Comic Sans MS" panose="030F0702030302020204" pitchFamily="66" charset="0"/>
              </a:rPr>
            </a:br>
            <a:r>
              <a:rPr lang="en-GB" sz="2400" dirty="0">
                <a:latin typeface="Comic Sans MS" panose="030F0702030302020204" pitchFamily="66" charset="0"/>
              </a:rPr>
              <a:t>Autumn 1 What is the Trinity and why is it important for Christians?(Incarnation/God)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3297" cy="4501638"/>
          </a:xfrm>
          <a:solidFill>
            <a:srgbClr val="FFFF00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u="sng" dirty="0">
                <a:latin typeface="Comic Sans MS" panose="030F0702030302020204" pitchFamily="66" charset="0"/>
              </a:rPr>
              <a:t>Key Vocabulary and Terms</a:t>
            </a:r>
          </a:p>
          <a:p>
            <a:r>
              <a:rPr lang="en-GB" sz="1800" dirty="0">
                <a:latin typeface="Comic Sans MS" panose="030F0702030302020204" pitchFamily="66" charset="0"/>
              </a:rPr>
              <a:t>Christian</a:t>
            </a:r>
            <a:r>
              <a:rPr lang="en-GB" dirty="0">
                <a:latin typeface="Comic Sans MS" panose="030F0702030302020204" pitchFamily="66" charset="0"/>
              </a:rPr>
              <a:t>-</a:t>
            </a:r>
            <a:r>
              <a:rPr lang="en-GB" sz="1300" dirty="0">
                <a:latin typeface="Comic Sans MS" panose="030F0702030302020204" pitchFamily="66" charset="0"/>
              </a:rPr>
              <a:t>A person who follows and believes in the teachings of Jesus, God and the Holy Spirit</a:t>
            </a:r>
          </a:p>
          <a:p>
            <a:r>
              <a:rPr lang="en-GB" sz="1800" dirty="0">
                <a:latin typeface="Comic Sans MS" panose="030F0702030302020204" pitchFamily="66" charset="0"/>
              </a:rPr>
              <a:t>Trinity-</a:t>
            </a:r>
            <a:r>
              <a:rPr lang="en-GB" sz="1200" dirty="0">
                <a:latin typeface="Comic Sans MS" panose="030F0702030302020204" pitchFamily="66" charset="0"/>
              </a:rPr>
              <a:t>Christians believe God is 3 in one-Father, son and Holy Spirit</a:t>
            </a:r>
          </a:p>
          <a:p>
            <a:r>
              <a:rPr lang="en-GB" sz="1800" dirty="0">
                <a:latin typeface="Comic Sans MS" panose="030F0702030302020204" pitchFamily="66" charset="0"/>
              </a:rPr>
              <a:t>Gospel</a:t>
            </a:r>
            <a:r>
              <a:rPr lang="en-GB" dirty="0">
                <a:latin typeface="Comic Sans MS" panose="030F0702030302020204" pitchFamily="66" charset="0"/>
              </a:rPr>
              <a:t>-</a:t>
            </a:r>
            <a:r>
              <a:rPr lang="en-GB" sz="1300" dirty="0">
                <a:latin typeface="Comic Sans MS" panose="030F0702030302020204" pitchFamily="66" charset="0"/>
              </a:rPr>
              <a:t>There are 4 gospels in the Bible. Christians believe in the ‘good news’ that Jesus brings in these stories</a:t>
            </a:r>
          </a:p>
          <a:p>
            <a:r>
              <a:rPr lang="en-GB" sz="1800" dirty="0">
                <a:latin typeface="Comic Sans MS" panose="030F0702030302020204" pitchFamily="66" charset="0"/>
              </a:rPr>
              <a:t>baptism-</a:t>
            </a:r>
            <a:r>
              <a:rPr lang="en-GB" sz="1200" dirty="0">
                <a:latin typeface="Comic Sans MS" panose="030F0702030302020204" pitchFamily="66" charset="0"/>
              </a:rPr>
              <a:t>Christians believe that baptising cleanses people from original sin and marks a person's official entry into the Church.</a:t>
            </a:r>
          </a:p>
          <a:p>
            <a:r>
              <a:rPr lang="en-GB" sz="1800" dirty="0">
                <a:latin typeface="Comic Sans MS" panose="030F0702030302020204" pitchFamily="66" charset="0"/>
              </a:rPr>
              <a:t>God-</a:t>
            </a:r>
            <a:r>
              <a:rPr lang="en-GB" sz="1300" dirty="0">
                <a:latin typeface="Comic Sans MS" panose="030F0702030302020204" pitchFamily="66" charset="0"/>
              </a:rPr>
              <a:t>Christian people believe in one God. A divine, holy being who they believe created the world.</a:t>
            </a:r>
          </a:p>
          <a:p>
            <a:r>
              <a:rPr lang="en-GB" sz="1800" dirty="0">
                <a:latin typeface="Comic Sans MS" panose="030F0702030302020204" pitchFamily="66" charset="0"/>
              </a:rPr>
              <a:t>Jesus-</a:t>
            </a:r>
            <a:r>
              <a:rPr lang="en-GB" sz="1200" dirty="0">
                <a:latin typeface="Comic Sans MS" panose="030F0702030302020204" pitchFamily="66" charset="0"/>
              </a:rPr>
              <a:t>Christians believe that he is God who has come to earth, as flesh, to rescue humanity (Incarnation)</a:t>
            </a:r>
          </a:p>
          <a:p>
            <a:r>
              <a:rPr lang="en-GB" sz="1800" dirty="0">
                <a:latin typeface="Comic Sans MS" panose="030F0702030302020204" pitchFamily="66" charset="0"/>
              </a:rPr>
              <a:t>Holy Spirit-</a:t>
            </a:r>
            <a:r>
              <a:rPr lang="en-GB" sz="1200" dirty="0">
                <a:latin typeface="Comic Sans MS" panose="030F0702030302020204" pitchFamily="66" charset="0"/>
              </a:rPr>
              <a:t>the third part of the Trinity. In the Gospels the Holy Spirit appears as a dove and as flames in another account.</a:t>
            </a:r>
          </a:p>
          <a:p>
            <a:pPr marL="0" indent="0">
              <a:buNone/>
            </a:pPr>
            <a:endParaRPr lang="en-GB" sz="1300" dirty="0">
              <a:latin typeface="Comic Sans MS" panose="030F0702030302020204" pitchFamily="66" charset="0"/>
            </a:endParaRPr>
          </a:p>
          <a:p>
            <a:endParaRPr lang="en-GB" sz="1300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283926" cy="4501639"/>
          </a:xfrm>
          <a:solidFill>
            <a:srgbClr val="6666FF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u="sng" dirty="0">
                <a:latin typeface="Comic Sans MS" panose="030F0702030302020204" pitchFamily="66" charset="0"/>
              </a:rPr>
              <a:t>What we will learn</a:t>
            </a:r>
          </a:p>
          <a:p>
            <a:pPr marL="0" indent="0">
              <a:buNone/>
            </a:pPr>
            <a:r>
              <a:rPr lang="en-GB" sz="1500" b="1" dirty="0">
                <a:solidFill>
                  <a:srgbClr val="7030A0"/>
                </a:solidFill>
                <a:latin typeface="Comic Sans MS" panose="030F0702030302020204" pitchFamily="66" charset="0"/>
              </a:rPr>
              <a:t>Making sense of belief</a:t>
            </a:r>
            <a:endParaRPr lang="en-GB" sz="1500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1300" dirty="0">
                <a:solidFill>
                  <a:srgbClr val="7030A0"/>
                </a:solidFill>
                <a:latin typeface="Comic Sans MS" panose="030F0702030302020204" pitchFamily="66" charset="0"/>
              </a:rPr>
              <a:t>Recognise what a ‘Gospel’ is and give an example of the kinds of stories it contains</a:t>
            </a:r>
          </a:p>
          <a:p>
            <a:pPr lvl="0"/>
            <a:r>
              <a:rPr lang="en-GB" sz="1300" dirty="0">
                <a:solidFill>
                  <a:srgbClr val="7030A0"/>
                </a:solidFill>
                <a:latin typeface="Comic Sans MS" panose="030F0702030302020204" pitchFamily="66" charset="0"/>
              </a:rPr>
              <a:t>Offer suggestions about what texts about Baptism and Trinity mean</a:t>
            </a:r>
          </a:p>
          <a:p>
            <a:pPr lvl="0"/>
            <a:r>
              <a:rPr lang="en-GB" sz="1300" dirty="0">
                <a:solidFill>
                  <a:srgbClr val="7030A0"/>
                </a:solidFill>
                <a:latin typeface="Comic Sans MS" panose="030F0702030302020204" pitchFamily="66" charset="0"/>
              </a:rPr>
              <a:t>Give examples of what these texts mean to some Christians today</a:t>
            </a:r>
          </a:p>
          <a:p>
            <a:pPr marL="0" indent="0">
              <a:buNone/>
            </a:pPr>
            <a:r>
              <a:rPr lang="en-GB" sz="1500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Making connections</a:t>
            </a:r>
          </a:p>
          <a:p>
            <a:r>
              <a:rPr lang="en-GB" sz="1300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Make links between some Bible texts studied and the idea of God in Christianity, expressing clearly some ideas of their own about what Christians believe God is like</a:t>
            </a:r>
          </a:p>
          <a:p>
            <a:pPr marL="0" indent="0">
              <a:buNone/>
            </a:pPr>
            <a:r>
              <a:rPr lang="en-GB" sz="1500" b="1" dirty="0">
                <a:solidFill>
                  <a:srgbClr val="FF0000"/>
                </a:solidFill>
                <a:latin typeface="Comic Sans MS" panose="030F0702030302020204" pitchFamily="66" charset="0"/>
              </a:rPr>
              <a:t>Understanding Impact</a:t>
            </a:r>
            <a:r>
              <a:rPr lang="en-GB" sz="1500" b="1" dirty="0">
                <a:solidFill>
                  <a:schemeClr val="accent6"/>
                </a:solidFill>
                <a:latin typeface="Comic Sans MS" panose="030F0702030302020204" pitchFamily="66" charset="0"/>
              </a:rPr>
              <a:t> </a:t>
            </a:r>
          </a:p>
          <a:p>
            <a:pPr lvl="0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Describe how Christians show their beliefs about God the Trinity in worship in different ways (in baptism and prayer, for example) and in the way they live</a:t>
            </a:r>
          </a:p>
          <a:p>
            <a:endParaRPr lang="en-GB" sz="1300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endParaRPr lang="en-GB" sz="1300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u="sng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u="sng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61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96711" y="308681"/>
            <a:ext cx="10515600" cy="1325563"/>
          </a:xfrm>
          <a:solidFill>
            <a:srgbClr val="00B0F0"/>
          </a:solidFill>
        </p:spPr>
        <p:txBody>
          <a:bodyPr/>
          <a:lstStyle/>
          <a:p>
            <a:r>
              <a:rPr lang="en-GB" sz="2400" u="sng" dirty="0">
                <a:latin typeface="Comic Sans MS" panose="030F0702030302020204" pitchFamily="66" charset="0"/>
              </a:rPr>
              <a:t>Baptism of Jesus</a:t>
            </a:r>
            <a:br>
              <a:rPr lang="en-GB" u="sng" dirty="0">
                <a:latin typeface="Comic Sans MS" panose="030F0702030302020204" pitchFamily="66" charset="0"/>
              </a:rPr>
            </a:br>
            <a:endParaRPr lang="en-GB" dirty="0"/>
          </a:p>
        </p:txBody>
      </p:sp>
      <p:sp>
        <p:nvSpPr>
          <p:cNvPr id="5" name="Content Placeholder 5"/>
          <p:cNvSpPr>
            <a:spLocks noGrp="1"/>
          </p:cNvSpPr>
          <p:nvPr>
            <p:ph sz="half" idx="4294967295"/>
          </p:nvPr>
        </p:nvSpPr>
        <p:spPr>
          <a:xfrm>
            <a:off x="496711" y="1836914"/>
            <a:ext cx="5181600" cy="4351338"/>
          </a:xfrm>
          <a:solidFill>
            <a:srgbClr val="6666FF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latin typeface="Comic Sans MS" panose="030F0702030302020204" pitchFamily="66" charset="0"/>
              </a:rPr>
              <a:t>Baptism of Jesus</a:t>
            </a:r>
          </a:p>
          <a:p>
            <a:pPr marL="0" indent="0"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4" name="Content Placeholder 5">
            <a:extLst>
              <a:ext uri="{FF2B5EF4-FFF2-40B4-BE49-F238E27FC236}">
                <a16:creationId xmlns:a16="http://schemas.microsoft.com/office/drawing/2014/main" id="{ECEA5D1E-C240-4BAA-A84B-97D8271CE9D8}"/>
              </a:ext>
            </a:extLst>
          </p:cNvPr>
          <p:cNvSpPr txBox="1">
            <a:spLocks/>
          </p:cNvSpPr>
          <p:nvPr/>
        </p:nvSpPr>
        <p:spPr>
          <a:xfrm>
            <a:off x="5830711" y="1836914"/>
            <a:ext cx="5181600" cy="4351338"/>
          </a:xfrm>
          <a:prstGeom prst="rect">
            <a:avLst/>
          </a:prstGeom>
          <a:solidFill>
            <a:srgbClr val="6666FF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400" dirty="0">
                <a:latin typeface="Comic Sans MS" panose="030F0702030302020204" pitchFamily="66" charset="0"/>
              </a:rPr>
              <a:t>Christian infant and adult baptism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2E7DF0E-D4D3-45E6-A126-BAE4B31D8318}"/>
              </a:ext>
            </a:extLst>
          </p:cNvPr>
          <p:cNvSpPr txBox="1"/>
          <p:nvPr/>
        </p:nvSpPr>
        <p:spPr>
          <a:xfrm>
            <a:off x="4112297" y="786796"/>
            <a:ext cx="1092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/>
              <a:t>Verrochio</a:t>
            </a: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61837D2-7192-485B-92D1-E93827480340}"/>
              </a:ext>
            </a:extLst>
          </p:cNvPr>
          <p:cNvSpPr txBox="1"/>
          <p:nvPr/>
        </p:nvSpPr>
        <p:spPr>
          <a:xfrm>
            <a:off x="7562304" y="994657"/>
            <a:ext cx="1492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Daniel </a:t>
            </a:r>
            <a:r>
              <a:rPr lang="en-GB" dirty="0" err="1"/>
              <a:t>Bonnel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CF3150-B7E6-4D65-929C-FB093F54E4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4018" y="444324"/>
            <a:ext cx="1659295" cy="110066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AD09B5E-ECBB-4389-B710-28DF914CE51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6105" y="350377"/>
            <a:ext cx="1092800" cy="128386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34C01B7-08BF-4F55-9AE3-B4267A986B2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622" y="2449072"/>
            <a:ext cx="2084681" cy="1563511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72ED78D9-CEFB-40C5-837F-ECFECE0D6EC2}"/>
              </a:ext>
            </a:extLst>
          </p:cNvPr>
          <p:cNvSpPr txBox="1"/>
          <p:nvPr/>
        </p:nvSpPr>
        <p:spPr>
          <a:xfrm>
            <a:off x="3087511" y="2403300"/>
            <a:ext cx="240859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baptism of Jesus is recorded in the Gospel of Matthew 3: 11-17.</a:t>
            </a:r>
          </a:p>
          <a:p>
            <a:r>
              <a:rPr lang="en-GB" dirty="0"/>
              <a:t>He was baptised by John the Baptist in the River Jordan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1BCE379-C847-4157-99ED-B178F9E0E92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0669" y="4157626"/>
            <a:ext cx="1688208" cy="1631244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82E03064-8BEE-45B0-942D-D0B876C1FFBB}"/>
              </a:ext>
            </a:extLst>
          </p:cNvPr>
          <p:cNvSpPr txBox="1"/>
          <p:nvPr/>
        </p:nvSpPr>
        <p:spPr>
          <a:xfrm>
            <a:off x="866966" y="4250328"/>
            <a:ext cx="208468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was the first sighting of the symbolism of the Holy Spirit-a dove came to rest above Jesus’ head.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1FC89C61-7346-4C3C-9B0A-59124E7D276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1469" y="2320220"/>
            <a:ext cx="3048000" cy="2038350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B79356D9-29DD-4B03-961F-AAB47F78BCE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8620" y="3954426"/>
            <a:ext cx="2260192" cy="1834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547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336</Words>
  <Application>Microsoft Office PowerPoint</Application>
  <PresentationFormat>Widescreen</PresentationFormat>
  <Paragraphs>31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Office Theme</vt:lpstr>
      <vt:lpstr>Year 4 Religious Education Knowledge Organiser Autumn 1 What is the Trinity and why is it important for Christians?(Incarnation/God)</vt:lpstr>
      <vt:lpstr>Baptism of Jesus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Reception Religious Education Knowledge Organiser Spring 2 Why is Easter Special to Christians?</dc:title>
  <dc:creator>lnoon</dc:creator>
  <cp:lastModifiedBy>LNoon@stjohns.worcs.sch.uk</cp:lastModifiedBy>
  <cp:revision>22</cp:revision>
  <dcterms:created xsi:type="dcterms:W3CDTF">2021-01-25T10:46:00Z</dcterms:created>
  <dcterms:modified xsi:type="dcterms:W3CDTF">2021-08-26T13:23:32Z</dcterms:modified>
</cp:coreProperties>
</file>