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85" d="100"/>
          <a:sy n="85"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13842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851382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09990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BEE1A0D-C730-4CA4-B7E4-DA8E1DB4808D}"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23117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BEE1A0D-C730-4CA4-B7E4-DA8E1DB4808D}" type="datetimeFigureOut">
              <a:rPr lang="en-GB" smtClean="0"/>
              <a:t>16/04/2021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71537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BEE1A0D-C730-4CA4-B7E4-DA8E1DB4808D}" type="datetimeFigureOut">
              <a:rPr lang="en-GB" smtClean="0"/>
              <a:t>16/04/2021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426833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BEE1A0D-C730-4CA4-B7E4-DA8E1DB4808D}" type="datetimeFigureOut">
              <a:rPr lang="en-GB" smtClean="0"/>
              <a:t>16/04/2021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967882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BEE1A0D-C730-4CA4-B7E4-DA8E1DB4808D}" type="datetimeFigureOut">
              <a:rPr lang="en-GB" smtClean="0"/>
              <a:t>16/04/2021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3172586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EE1A0D-C730-4CA4-B7E4-DA8E1DB4808D}" type="datetimeFigureOut">
              <a:rPr lang="en-GB" smtClean="0"/>
              <a:t>16/04/2021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223345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16/04/2021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6776062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EE1A0D-C730-4CA4-B7E4-DA8E1DB4808D}" type="datetimeFigureOut">
              <a:rPr lang="en-GB" smtClean="0"/>
              <a:t>16/04/2021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0449D4-39A5-45A3-967C-1BB0C5AF0DB0}" type="slidenum">
              <a:rPr lang="en-GB" smtClean="0"/>
              <a:t>‹#›</a:t>
            </a:fld>
            <a:endParaRPr lang="en-GB"/>
          </a:p>
        </p:txBody>
      </p:sp>
    </p:spTree>
    <p:extLst>
      <p:ext uri="{BB962C8B-B14F-4D97-AF65-F5344CB8AC3E}">
        <p14:creationId xmlns:p14="http://schemas.microsoft.com/office/powerpoint/2010/main" val="136118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EE1A0D-C730-4CA4-B7E4-DA8E1DB4808D}" type="datetimeFigureOut">
              <a:rPr lang="en-GB" smtClean="0"/>
              <a:t>16/04/2021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0449D4-39A5-45A3-967C-1BB0C5AF0DB0}" type="slidenum">
              <a:rPr lang="en-GB" smtClean="0"/>
              <a:t>‹#›</a:t>
            </a:fld>
            <a:endParaRPr lang="en-GB"/>
          </a:p>
        </p:txBody>
      </p:sp>
    </p:spTree>
    <p:extLst>
      <p:ext uri="{BB962C8B-B14F-4D97-AF65-F5344CB8AC3E}">
        <p14:creationId xmlns:p14="http://schemas.microsoft.com/office/powerpoint/2010/main" val="25153533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 Id="rId9"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solidFill>
            <a:srgbClr val="00B0F0"/>
          </a:solidFill>
        </p:spPr>
        <p:txBody>
          <a:bodyPr>
            <a:normAutofit fontScale="90000"/>
          </a:bodyPr>
          <a:lstStyle/>
          <a:p>
            <a:r>
              <a:rPr lang="en-GB" sz="2000" dirty="0">
                <a:latin typeface="Comic Sans MS" panose="030F0702030302020204" pitchFamily="66" charset="0"/>
              </a:rPr>
              <a:t>Year 5 Religious Education Knowledge Organiser</a:t>
            </a:r>
            <a:br>
              <a:rPr lang="en-GB" sz="3600" dirty="0">
                <a:latin typeface="Comic Sans MS" panose="030F0702030302020204" pitchFamily="66" charset="0"/>
              </a:rPr>
            </a:br>
            <a:r>
              <a:rPr lang="en-GB" sz="2700" dirty="0">
                <a:latin typeface="Comic Sans MS" panose="030F0702030302020204" pitchFamily="66" charset="0"/>
              </a:rPr>
              <a:t>Summer 1 How do Christians decide how to live, What would Jesus do?</a:t>
            </a:r>
            <a:br>
              <a:rPr lang="en-GB" sz="2700" dirty="0">
                <a:latin typeface="Comic Sans MS" panose="030F0702030302020204" pitchFamily="66" charset="0"/>
              </a:rPr>
            </a:br>
            <a:r>
              <a:rPr lang="en-GB" sz="2200" dirty="0">
                <a:latin typeface="Calibri" panose="020F0502020204030204" pitchFamily="34" charset="0"/>
                <a:ea typeface="Calibri" panose="020F0502020204030204" pitchFamily="34" charset="0"/>
                <a:cs typeface="Times New Roman" panose="02020603050405020304" pitchFamily="18" charset="0"/>
              </a:rPr>
              <a:t>Religious Education explores big questions about life, to find out what people </a:t>
            </a:r>
            <a:br>
              <a:rPr lang="en-GB" sz="2200" dirty="0">
                <a:latin typeface="Calibri" panose="020F0502020204030204" pitchFamily="34" charset="0"/>
                <a:ea typeface="Calibri" panose="020F0502020204030204" pitchFamily="34" charset="0"/>
                <a:cs typeface="Times New Roman" panose="02020603050405020304" pitchFamily="18" charset="0"/>
              </a:rPr>
            </a:br>
            <a:r>
              <a:rPr lang="en-GB" sz="2200" dirty="0">
                <a:latin typeface="Calibri" panose="020F0502020204030204" pitchFamily="34" charset="0"/>
                <a:ea typeface="Calibri" panose="020F0502020204030204" pitchFamily="34" charset="0"/>
                <a:cs typeface="Times New Roman" panose="02020603050405020304" pitchFamily="18" charset="0"/>
              </a:rPr>
              <a:t>believe and what difference this makes to how they live.</a:t>
            </a:r>
            <a:endParaRPr lang="en-GB" sz="2200" dirty="0">
              <a:latin typeface="Comic Sans MS" panose="030F0702030302020204" pitchFamily="66" charset="0"/>
            </a:endParaRPr>
          </a:p>
        </p:txBody>
      </p:sp>
      <p:sp>
        <p:nvSpPr>
          <p:cNvPr id="5" name="Content Placeholder 4"/>
          <p:cNvSpPr>
            <a:spLocks noGrp="1"/>
          </p:cNvSpPr>
          <p:nvPr>
            <p:ph sz="half" idx="1"/>
          </p:nvPr>
        </p:nvSpPr>
        <p:spPr>
          <a:xfrm>
            <a:off x="838200" y="1825625"/>
            <a:ext cx="5153297" cy="4501638"/>
          </a:xfrm>
          <a:solidFill>
            <a:srgbClr val="FFFF00"/>
          </a:solidFill>
        </p:spPr>
        <p:txBody>
          <a:bodyPr>
            <a:normAutofit/>
          </a:bodyPr>
          <a:lstStyle/>
          <a:p>
            <a:pPr marL="0" indent="0">
              <a:buNone/>
            </a:pPr>
            <a:r>
              <a:rPr lang="en-GB" u="sng" dirty="0">
                <a:latin typeface="Comic Sans MS" panose="030F0702030302020204" pitchFamily="66" charset="0"/>
              </a:rPr>
              <a:t>Key Vocabulary and Terms</a:t>
            </a:r>
          </a:p>
          <a:p>
            <a:pPr>
              <a:spcBef>
                <a:spcPts val="0"/>
              </a:spcBef>
            </a:pPr>
            <a:r>
              <a:rPr lang="en-GB" sz="2400" dirty="0">
                <a:latin typeface="Comic Sans MS" panose="030F0702030302020204" pitchFamily="66" charset="0"/>
              </a:rPr>
              <a:t>Gospel-</a:t>
            </a:r>
            <a:r>
              <a:rPr lang="en-GB" sz="1200" dirty="0">
                <a:latin typeface="Comic Sans MS" panose="030F0702030302020204" pitchFamily="66" charset="0"/>
              </a:rPr>
              <a:t>Christian belief in the ‘good news’ that Jesus brings. The four Gospels in the New Testament are Matthew, Mark, Luke and John.</a:t>
            </a:r>
            <a:endParaRPr lang="en-GB" sz="1300" dirty="0">
              <a:latin typeface="Comic Sans MS" panose="030F0702030302020204" pitchFamily="66" charset="0"/>
            </a:endParaRPr>
          </a:p>
          <a:p>
            <a:r>
              <a:rPr lang="en-GB" sz="2400" dirty="0">
                <a:latin typeface="Comic Sans MS" panose="030F0702030302020204" pitchFamily="66" charset="0"/>
              </a:rPr>
              <a:t>Christian-</a:t>
            </a:r>
            <a:r>
              <a:rPr lang="en-GB" sz="1200" dirty="0">
                <a:latin typeface="Comic Sans MS" panose="030F0702030302020204" pitchFamily="66" charset="0"/>
              </a:rPr>
              <a:t>A person who follows and believes in the teachings of Jesus, God and the Holy Spirit.</a:t>
            </a:r>
          </a:p>
          <a:p>
            <a:r>
              <a:rPr lang="en-GB" sz="2400" dirty="0">
                <a:latin typeface="Comic Sans MS" panose="030F0702030302020204" pitchFamily="66" charset="0"/>
              </a:rPr>
              <a:t>Bible</a:t>
            </a:r>
            <a:r>
              <a:rPr lang="en-GB" sz="1200" dirty="0">
                <a:latin typeface="Comic Sans MS" panose="030F0702030302020204" pitchFamily="66" charset="0"/>
              </a:rPr>
              <a:t>-a religious holy book that is special to Christians, Jews and Samaritans.</a:t>
            </a:r>
          </a:p>
          <a:p>
            <a:r>
              <a:rPr lang="en-GB" sz="2400" dirty="0">
                <a:latin typeface="Comic Sans MS" panose="030F0702030302020204" pitchFamily="66" charset="0"/>
              </a:rPr>
              <a:t>New Testament-</a:t>
            </a:r>
            <a:r>
              <a:rPr lang="en-GB" sz="1200" dirty="0">
                <a:latin typeface="Comic Sans MS" panose="030F0702030302020204" pitchFamily="66" charset="0"/>
              </a:rPr>
              <a:t>The second half od the Bible that talks about the teachings and person of Jesus.</a:t>
            </a:r>
            <a:endParaRPr lang="en-GB" sz="2400" dirty="0">
              <a:latin typeface="Comic Sans MS" panose="030F0702030302020204" pitchFamily="66" charset="0"/>
            </a:endParaRPr>
          </a:p>
          <a:p>
            <a:r>
              <a:rPr lang="en-GB" sz="2400" dirty="0">
                <a:latin typeface="Comic Sans MS" panose="030F0702030302020204" pitchFamily="66" charset="0"/>
              </a:rPr>
              <a:t>Jesus-</a:t>
            </a:r>
            <a:r>
              <a:rPr lang="en-GB" sz="1200" dirty="0">
                <a:latin typeface="Comic Sans MS" panose="030F0702030302020204" pitchFamily="66" charset="0"/>
              </a:rPr>
              <a:t>the central figure of Christianity. Christians believe that he was God come to earth in flesh. Jesus says that his words give foundations for living.</a:t>
            </a:r>
          </a:p>
          <a:p>
            <a:r>
              <a:rPr lang="en-GB" sz="2400" dirty="0">
                <a:latin typeface="Comic Sans MS" panose="030F0702030302020204" pitchFamily="66" charset="0"/>
              </a:rPr>
              <a:t>Parable</a:t>
            </a:r>
            <a:r>
              <a:rPr lang="en-GB" sz="1200" dirty="0">
                <a:latin typeface="Comic Sans MS" panose="030F0702030302020204" pitchFamily="66" charset="0"/>
              </a:rPr>
              <a:t> a story in the Bible with a hidden meaning.</a:t>
            </a:r>
          </a:p>
          <a:p>
            <a:endParaRPr lang="en-GB" sz="1200" dirty="0">
              <a:latin typeface="Comic Sans MS" panose="030F0702030302020204" pitchFamily="66" charset="0"/>
            </a:endParaRPr>
          </a:p>
          <a:p>
            <a:pPr>
              <a:spcBef>
                <a:spcPts val="0"/>
              </a:spcBef>
            </a:pPr>
            <a:endParaRPr lang="en-GB" sz="1200" dirty="0">
              <a:latin typeface="Comic Sans MS" panose="030F0702030302020204" pitchFamily="66" charset="0"/>
            </a:endParaRPr>
          </a:p>
        </p:txBody>
      </p:sp>
      <p:sp>
        <p:nvSpPr>
          <p:cNvPr id="6" name="Content Placeholder 5"/>
          <p:cNvSpPr>
            <a:spLocks noGrp="1"/>
          </p:cNvSpPr>
          <p:nvPr>
            <p:ph sz="half" idx="2"/>
          </p:nvPr>
        </p:nvSpPr>
        <p:spPr>
          <a:xfrm>
            <a:off x="6172200" y="1825624"/>
            <a:ext cx="5283926" cy="4501639"/>
          </a:xfrm>
          <a:solidFill>
            <a:srgbClr val="6666FF"/>
          </a:solidFill>
        </p:spPr>
        <p:txBody>
          <a:bodyPr>
            <a:normAutofit/>
          </a:bodyPr>
          <a:lstStyle/>
          <a:p>
            <a:pPr marL="0" indent="0">
              <a:buNone/>
            </a:pPr>
            <a:r>
              <a:rPr lang="en-GB" u="sng" dirty="0">
                <a:latin typeface="Comic Sans MS" panose="030F0702030302020204" pitchFamily="66" charset="0"/>
              </a:rPr>
              <a:t>What we will learn:</a:t>
            </a:r>
          </a:p>
          <a:p>
            <a:pPr marL="0" indent="0">
              <a:buNone/>
            </a:pPr>
            <a:r>
              <a:rPr lang="en-GB" sz="1200" b="1" dirty="0">
                <a:solidFill>
                  <a:srgbClr val="002060"/>
                </a:solidFill>
                <a:latin typeface="Comic Sans MS" panose="030F0702030302020204" pitchFamily="66" charset="0"/>
              </a:rPr>
              <a:t>Make sense of belief:</a:t>
            </a:r>
            <a:endParaRPr lang="en-GB" sz="1200" dirty="0">
              <a:solidFill>
                <a:srgbClr val="002060"/>
              </a:solidFill>
              <a:latin typeface="Comic Sans MS" panose="030F0702030302020204" pitchFamily="66" charset="0"/>
            </a:endParaRPr>
          </a:p>
          <a:p>
            <a:r>
              <a:rPr lang="en-GB" sz="1200" dirty="0">
                <a:solidFill>
                  <a:srgbClr val="7030A0"/>
                </a:solidFill>
                <a:latin typeface="Comic Sans MS" panose="030F0702030302020204" pitchFamily="66" charset="0"/>
              </a:rPr>
              <a:t>Identify features of Gospel texts (for example, teachings, parable, narrative)</a:t>
            </a:r>
          </a:p>
          <a:p>
            <a:r>
              <a:rPr lang="en-GB" sz="1200" dirty="0">
                <a:solidFill>
                  <a:srgbClr val="7030A0"/>
                </a:solidFill>
                <a:latin typeface="Comic Sans MS" panose="030F0702030302020204" pitchFamily="66" charset="0"/>
              </a:rPr>
              <a:t>Taking account of the context, suggest meanings of Gospel texts studied, and compare their own ideas with ways in which Christians interpret biblical texts</a:t>
            </a:r>
          </a:p>
          <a:p>
            <a:pPr marL="0" indent="0">
              <a:buNone/>
            </a:pPr>
            <a:r>
              <a:rPr lang="en-GB" sz="1200" b="1" dirty="0">
                <a:solidFill>
                  <a:srgbClr val="FF0000"/>
                </a:solidFill>
                <a:latin typeface="Comic Sans MS" panose="030F0702030302020204" pitchFamily="66" charset="0"/>
              </a:rPr>
              <a:t>Understand the impact:</a:t>
            </a:r>
            <a:endParaRPr lang="en-GB" sz="1200" dirty="0">
              <a:solidFill>
                <a:srgbClr val="FF0000"/>
              </a:solidFill>
              <a:latin typeface="Comic Sans MS" panose="030F0702030302020204" pitchFamily="66" charset="0"/>
            </a:endParaRPr>
          </a:p>
          <a:p>
            <a:r>
              <a:rPr lang="en-GB" sz="1300" dirty="0">
                <a:solidFill>
                  <a:srgbClr val="FF0000"/>
                </a:solidFill>
                <a:latin typeface="Comic Sans MS" panose="030F0702030302020204" pitchFamily="66" charset="0"/>
              </a:rPr>
              <a:t>Make clear connections between Gospel texts, Jesus’ ‘good news’, and how Christians live in the Christian community and in their individual lives</a:t>
            </a:r>
          </a:p>
          <a:p>
            <a:r>
              <a:rPr lang="en-GB" sz="1300" b="1" dirty="0">
                <a:solidFill>
                  <a:schemeClr val="accent6">
                    <a:lumMod val="50000"/>
                  </a:schemeClr>
                </a:solidFill>
                <a:latin typeface="Comic Sans MS" panose="030F0702030302020204" pitchFamily="66" charset="0"/>
              </a:rPr>
              <a:t>Make</a:t>
            </a:r>
            <a:r>
              <a:rPr lang="en-GB" sz="1300" b="1" dirty="0">
                <a:solidFill>
                  <a:srgbClr val="FF0000"/>
                </a:solidFill>
                <a:latin typeface="Comic Sans MS" panose="030F0702030302020204" pitchFamily="66" charset="0"/>
              </a:rPr>
              <a:t> </a:t>
            </a:r>
            <a:r>
              <a:rPr lang="en-GB" sz="1200" b="1" dirty="0">
                <a:solidFill>
                  <a:schemeClr val="accent6">
                    <a:lumMod val="50000"/>
                  </a:schemeClr>
                </a:solidFill>
                <a:latin typeface="Comic Sans MS" panose="030F0702030302020204" pitchFamily="66" charset="0"/>
              </a:rPr>
              <a:t>connections:</a:t>
            </a:r>
            <a:endParaRPr lang="en-GB" sz="1200" dirty="0">
              <a:solidFill>
                <a:schemeClr val="accent6">
                  <a:lumMod val="50000"/>
                </a:schemeClr>
              </a:solidFill>
              <a:latin typeface="Comic Sans MS" panose="030F0702030302020204" pitchFamily="66" charset="0"/>
            </a:endParaRPr>
          </a:p>
          <a:p>
            <a:r>
              <a:rPr lang="en-GB" sz="1400" dirty="0">
                <a:solidFill>
                  <a:schemeClr val="accent6">
                    <a:lumMod val="50000"/>
                  </a:schemeClr>
                </a:solidFill>
                <a:latin typeface="Comic Sans MS" panose="030F0702030302020204" pitchFamily="66" charset="0"/>
              </a:rPr>
              <a:t>Make connections between Christian teachings (e.g. about peace, forgiveness, healing) and the issues, problems and opportunities in the world today, including their own lives</a:t>
            </a:r>
          </a:p>
          <a:p>
            <a:r>
              <a:rPr lang="en-GB" sz="1400" dirty="0">
                <a:solidFill>
                  <a:schemeClr val="accent6">
                    <a:lumMod val="50000"/>
                  </a:schemeClr>
                </a:solidFill>
                <a:latin typeface="Comic Sans MS" panose="030F0702030302020204" pitchFamily="66" charset="0"/>
              </a:rPr>
              <a:t>Articulate their own responses to the issues studied, recognising different points of view.</a:t>
            </a:r>
          </a:p>
        </p:txBody>
      </p:sp>
      <p:sp>
        <p:nvSpPr>
          <p:cNvPr id="12" name="Content Placeholder 5"/>
          <p:cNvSpPr txBox="1">
            <a:spLocks/>
          </p:cNvSpPr>
          <p:nvPr/>
        </p:nvSpPr>
        <p:spPr>
          <a:xfrm>
            <a:off x="12565398" y="6327264"/>
            <a:ext cx="1416304" cy="16321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u="sng"/>
              <a:t>Lent and Easter Week</a:t>
            </a:r>
            <a:endParaRPr lang="en-GB" u="sng" dirty="0"/>
          </a:p>
        </p:txBody>
      </p:sp>
    </p:spTree>
    <p:extLst>
      <p:ext uri="{BB962C8B-B14F-4D97-AF65-F5344CB8AC3E}">
        <p14:creationId xmlns:p14="http://schemas.microsoft.com/office/powerpoint/2010/main" val="265361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0870"/>
            <a:ext cx="10515600" cy="1325563"/>
          </a:xfrm>
          <a:solidFill>
            <a:srgbClr val="6666FF"/>
          </a:solidFill>
        </p:spPr>
        <p:txBody>
          <a:bodyPr/>
          <a:lstStyle/>
          <a:p>
            <a:r>
              <a:rPr lang="en-GB" sz="2400" u="sng" dirty="0">
                <a:latin typeface="Comic Sans MS" panose="030F0702030302020204" pitchFamily="66" charset="0"/>
              </a:rPr>
              <a:t>‘The Two Greatest Commandments’</a:t>
            </a:r>
            <a:endParaRPr lang="en-GB" u="sng" dirty="0">
              <a:latin typeface="Comic Sans MS" panose="030F0702030302020204" pitchFamily="66" charset="0"/>
            </a:endParaRPr>
          </a:p>
        </p:txBody>
      </p:sp>
      <p:sp>
        <p:nvSpPr>
          <p:cNvPr id="3" name="Content Placeholder 2"/>
          <p:cNvSpPr>
            <a:spLocks noGrp="1"/>
          </p:cNvSpPr>
          <p:nvPr>
            <p:ph sz="half" idx="1"/>
          </p:nvPr>
        </p:nvSpPr>
        <p:spPr>
          <a:xfrm>
            <a:off x="838200" y="1825625"/>
            <a:ext cx="5181600" cy="4351338"/>
          </a:xfrm>
          <a:solidFill>
            <a:srgbClr val="6666FF"/>
          </a:solidFill>
        </p:spPr>
        <p:txBody>
          <a:bodyPr>
            <a:normAutofit/>
          </a:bodyPr>
          <a:lstStyle/>
          <a:p>
            <a:pPr marL="0" indent="0">
              <a:buNone/>
            </a:pPr>
            <a:r>
              <a:rPr lang="en-GB" sz="2000" u="sng" dirty="0">
                <a:latin typeface="Comic Sans MS" panose="030F0702030302020204" pitchFamily="66" charset="0"/>
              </a:rPr>
              <a:t>Stories in the New Testament that show Christians what Jesus would do.</a:t>
            </a:r>
          </a:p>
        </p:txBody>
      </p:sp>
      <p:sp>
        <p:nvSpPr>
          <p:cNvPr id="4" name="Content Placeholder 3"/>
          <p:cNvSpPr>
            <a:spLocks noGrp="1"/>
          </p:cNvSpPr>
          <p:nvPr>
            <p:ph sz="half" idx="2"/>
          </p:nvPr>
        </p:nvSpPr>
        <p:spPr>
          <a:solidFill>
            <a:srgbClr val="6666FF"/>
          </a:solidFill>
        </p:spPr>
        <p:txBody>
          <a:bodyPr>
            <a:normAutofit/>
          </a:bodyPr>
          <a:lstStyle/>
          <a:p>
            <a:pPr marL="0" indent="0">
              <a:buNone/>
            </a:pPr>
            <a:r>
              <a:rPr lang="en-GB" sz="2400" u="sng" dirty="0">
                <a:latin typeface="Comic Sans MS" panose="030F0702030302020204" pitchFamily="66" charset="0"/>
              </a:rPr>
              <a:t>Types of Prayer</a:t>
            </a:r>
          </a:p>
          <a:p>
            <a:pPr marL="0" indent="0">
              <a:buNone/>
            </a:pPr>
            <a:endParaRPr lang="en-GB" sz="2400" u="sng" dirty="0">
              <a:latin typeface="Comic Sans MS" panose="030F0702030302020204" pitchFamily="66" charset="0"/>
            </a:endParaRPr>
          </a:p>
          <a:p>
            <a:pPr marL="0" indent="0">
              <a:buNone/>
            </a:pPr>
            <a:endParaRPr lang="en-GB" sz="2400" u="sng" dirty="0">
              <a:latin typeface="Comic Sans MS" panose="030F0702030302020204" pitchFamily="66" charset="0"/>
            </a:endParaRPr>
          </a:p>
          <a:p>
            <a:pPr marL="0" indent="0">
              <a:buNone/>
            </a:pPr>
            <a:r>
              <a:rPr lang="en-GB" sz="2400" u="sng" dirty="0">
                <a:latin typeface="Comic Sans MS" panose="030F0702030302020204" pitchFamily="66" charset="0"/>
              </a:rPr>
              <a:t>Showing Generosity</a:t>
            </a:r>
          </a:p>
          <a:p>
            <a:pPr marL="0" indent="0">
              <a:buNone/>
            </a:pPr>
            <a:endParaRPr lang="en-GB" sz="2400" u="sng" dirty="0">
              <a:latin typeface="Comic Sans MS" panose="030F0702030302020204" pitchFamily="66" charset="0"/>
            </a:endParaRPr>
          </a:p>
          <a:p>
            <a:pPr marL="0" indent="0">
              <a:buNone/>
            </a:pPr>
            <a:endParaRPr lang="en-GB" sz="2400" u="sng" dirty="0">
              <a:latin typeface="Comic Sans MS" panose="030F0702030302020204" pitchFamily="66" charset="0"/>
            </a:endParaRPr>
          </a:p>
          <a:p>
            <a:pPr marL="0" indent="0">
              <a:buNone/>
            </a:pPr>
            <a:r>
              <a:rPr lang="en-GB" sz="2400" u="sng" dirty="0">
                <a:latin typeface="Comic Sans MS" panose="030F0702030302020204" pitchFamily="66" charset="0"/>
              </a:rPr>
              <a:t>Leprosy Mission</a:t>
            </a:r>
          </a:p>
          <a:p>
            <a:pPr marL="0" indent="0">
              <a:buNone/>
            </a:pPr>
            <a:endParaRPr lang="en-GB" sz="4400" u="sng" dirty="0"/>
          </a:p>
        </p:txBody>
      </p:sp>
      <p:sp>
        <p:nvSpPr>
          <p:cNvPr id="10" name="TextBox 9">
            <a:extLst>
              <a:ext uri="{FF2B5EF4-FFF2-40B4-BE49-F238E27FC236}">
                <a16:creationId xmlns:a16="http://schemas.microsoft.com/office/drawing/2014/main" id="{D4925F24-428B-4E17-8312-2F406A220BB5}"/>
              </a:ext>
            </a:extLst>
          </p:cNvPr>
          <p:cNvSpPr txBox="1"/>
          <p:nvPr/>
        </p:nvSpPr>
        <p:spPr>
          <a:xfrm>
            <a:off x="838200" y="2378796"/>
            <a:ext cx="4969475" cy="2862322"/>
          </a:xfrm>
          <a:prstGeom prst="rect">
            <a:avLst/>
          </a:prstGeom>
          <a:noFill/>
        </p:spPr>
        <p:txBody>
          <a:bodyPr wrap="square" rtlCol="0">
            <a:spAutoFit/>
          </a:bodyPr>
          <a:lstStyle/>
          <a:p>
            <a:r>
              <a:rPr lang="en-GB" dirty="0"/>
              <a:t>Wise and Foolish Builders Matthew 7: 24-27</a:t>
            </a:r>
          </a:p>
          <a:p>
            <a:endParaRPr lang="en-GB" dirty="0"/>
          </a:p>
          <a:p>
            <a:endParaRPr lang="en-GB" dirty="0"/>
          </a:p>
          <a:p>
            <a:endParaRPr lang="en-GB" dirty="0"/>
          </a:p>
          <a:p>
            <a:r>
              <a:rPr lang="en-GB" dirty="0"/>
              <a:t>Sermon on the Mount Matthew 5-7.</a:t>
            </a:r>
          </a:p>
          <a:p>
            <a:endParaRPr lang="en-GB" dirty="0"/>
          </a:p>
          <a:p>
            <a:endParaRPr lang="en-GB" dirty="0"/>
          </a:p>
          <a:p>
            <a:endParaRPr lang="en-GB" dirty="0"/>
          </a:p>
          <a:p>
            <a:endParaRPr lang="en-GB" dirty="0"/>
          </a:p>
          <a:p>
            <a:r>
              <a:rPr lang="en-GB" dirty="0"/>
              <a:t>Healing Miracle-centurions servant Luke 7: 1-10</a:t>
            </a:r>
          </a:p>
        </p:txBody>
      </p:sp>
      <p:sp>
        <p:nvSpPr>
          <p:cNvPr id="20" name="TextBox 19">
            <a:extLst>
              <a:ext uri="{FF2B5EF4-FFF2-40B4-BE49-F238E27FC236}">
                <a16:creationId xmlns:a16="http://schemas.microsoft.com/office/drawing/2014/main" id="{2FBD8D27-92B5-432C-9BAA-D3DF94197367}"/>
              </a:ext>
            </a:extLst>
          </p:cNvPr>
          <p:cNvSpPr txBox="1"/>
          <p:nvPr/>
        </p:nvSpPr>
        <p:spPr>
          <a:xfrm>
            <a:off x="5987660" y="612637"/>
            <a:ext cx="5181600" cy="923330"/>
          </a:xfrm>
          <a:prstGeom prst="rect">
            <a:avLst/>
          </a:prstGeom>
          <a:noFill/>
        </p:spPr>
        <p:txBody>
          <a:bodyPr wrap="square" rtlCol="0">
            <a:spAutoFit/>
          </a:bodyPr>
          <a:lstStyle/>
          <a:p>
            <a:r>
              <a:rPr lang="en-GB" dirty="0"/>
              <a:t>Jesus says that the two greatest Commandments are to love God and love your neighbour. One of our core school values is love. (Matthew 22: 36-40)</a:t>
            </a:r>
          </a:p>
        </p:txBody>
      </p:sp>
      <p:pic>
        <p:nvPicPr>
          <p:cNvPr id="1026" name="Picture 2" descr="Prayer Booklet - the four types of prayer Christian/Catholic | Kids prayer  journal, School prayer, Prayers for children">
            <a:extLst>
              <a:ext uri="{FF2B5EF4-FFF2-40B4-BE49-F238E27FC236}">
                <a16:creationId xmlns:a16="http://schemas.microsoft.com/office/drawing/2014/main" id="{35A576DE-93FE-420A-A4F2-76C64375B27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78460" y="1906962"/>
            <a:ext cx="1012886" cy="1313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iggest ever study of food banks warns use likely to increase | Food banks  | The Guardian">
            <a:extLst>
              <a:ext uri="{FF2B5EF4-FFF2-40B4-BE49-F238E27FC236}">
                <a16:creationId xmlns:a16="http://schemas.microsoft.com/office/drawing/2014/main" id="{B89B3C7B-47E8-4DC9-96D4-4C2CA9DC11F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54044" y="3657036"/>
            <a:ext cx="1165256" cy="69915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Volunteer with us - National Star">
            <a:extLst>
              <a:ext uri="{FF2B5EF4-FFF2-40B4-BE49-F238E27FC236}">
                <a16:creationId xmlns:a16="http://schemas.microsoft.com/office/drawing/2014/main" id="{F6FC783C-059E-4AFA-9EE8-62832A76774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532065" y="3556757"/>
            <a:ext cx="1884334" cy="699153"/>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D050C52-45D6-4B63-9945-3E47F3F819FD}"/>
              </a:ext>
            </a:extLst>
          </p:cNvPr>
          <p:cNvSpPr txBox="1"/>
          <p:nvPr/>
        </p:nvSpPr>
        <p:spPr>
          <a:xfrm>
            <a:off x="6460434" y="4320715"/>
            <a:ext cx="1111266" cy="369332"/>
          </a:xfrm>
          <a:prstGeom prst="rect">
            <a:avLst/>
          </a:prstGeom>
          <a:noFill/>
        </p:spPr>
        <p:txBody>
          <a:bodyPr wrap="none" rtlCol="0">
            <a:spAutoFit/>
          </a:bodyPr>
          <a:lstStyle/>
          <a:p>
            <a:r>
              <a:rPr lang="en-GB" dirty="0"/>
              <a:t>Foodbank</a:t>
            </a:r>
          </a:p>
        </p:txBody>
      </p:sp>
      <p:sp>
        <p:nvSpPr>
          <p:cNvPr id="22" name="TextBox 21">
            <a:extLst>
              <a:ext uri="{FF2B5EF4-FFF2-40B4-BE49-F238E27FC236}">
                <a16:creationId xmlns:a16="http://schemas.microsoft.com/office/drawing/2014/main" id="{5D1E996E-D862-4BD8-82F7-DA8DE8C1B746}"/>
              </a:ext>
            </a:extLst>
          </p:cNvPr>
          <p:cNvSpPr txBox="1"/>
          <p:nvPr/>
        </p:nvSpPr>
        <p:spPr>
          <a:xfrm>
            <a:off x="8472518" y="4296815"/>
            <a:ext cx="2237655" cy="646331"/>
          </a:xfrm>
          <a:prstGeom prst="rect">
            <a:avLst/>
          </a:prstGeom>
          <a:noFill/>
        </p:spPr>
        <p:txBody>
          <a:bodyPr wrap="square" rtlCol="0">
            <a:spAutoFit/>
          </a:bodyPr>
          <a:lstStyle/>
          <a:p>
            <a:r>
              <a:rPr lang="en-GB" dirty="0"/>
              <a:t>Volunteer in a charity shop</a:t>
            </a:r>
          </a:p>
        </p:txBody>
      </p:sp>
      <p:pic>
        <p:nvPicPr>
          <p:cNvPr id="1032" name="Picture 8" descr="The Leprosy Mission | NNN">
            <a:extLst>
              <a:ext uri="{FF2B5EF4-FFF2-40B4-BE49-F238E27FC236}">
                <a16:creationId xmlns:a16="http://schemas.microsoft.com/office/drawing/2014/main" id="{EA5A98BF-1270-4EFE-B6BF-1252CD97107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44039" y="5000087"/>
            <a:ext cx="3137123" cy="1016428"/>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Pin by Lavonda Knable on Children's Church ideas | Bible stories for kids,  Bible school crafts, Bible parables">
            <a:extLst>
              <a:ext uri="{FF2B5EF4-FFF2-40B4-BE49-F238E27FC236}">
                <a16:creationId xmlns:a16="http://schemas.microsoft.com/office/drawing/2014/main" id="{3A5E9140-047A-425F-BBBB-10C1D9C4703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64056" y="2766218"/>
            <a:ext cx="1263664" cy="79053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Sermon On The Mount Art | Fine Art America">
            <a:extLst>
              <a:ext uri="{FF2B5EF4-FFF2-40B4-BE49-F238E27FC236}">
                <a16:creationId xmlns:a16="http://schemas.microsoft.com/office/drawing/2014/main" id="{A6C5251B-DA0E-4144-B78A-3F2CDBB0B28C}"/>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811751" y="3848396"/>
            <a:ext cx="1015586" cy="1015586"/>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The Beatitudes of Jesus, his words are forever. Sermon on the Mount,  Matthew 5:3-12 | Beatitudes, Trust god, Beatitudes of jesus">
            <a:extLst>
              <a:ext uri="{FF2B5EF4-FFF2-40B4-BE49-F238E27FC236}">
                <a16:creationId xmlns:a16="http://schemas.microsoft.com/office/drawing/2014/main" id="{E7A4883C-2425-47B6-9D7A-E3838B24AAFE}"/>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464979" y="2865674"/>
            <a:ext cx="1308006" cy="188856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It's Not Who You Are; It's How You Believe — St. Mary Magdalene Orthodox  Church">
            <a:extLst>
              <a:ext uri="{FF2B5EF4-FFF2-40B4-BE49-F238E27FC236}">
                <a16:creationId xmlns:a16="http://schemas.microsoft.com/office/drawing/2014/main" id="{FB54D8F3-2AC7-4643-9F1F-226EDCB887E7}"/>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3322937" y="5212697"/>
            <a:ext cx="1071758" cy="8038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6280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TotalTime>
  <Words>389</Words>
  <Application>Microsoft Office PowerPoint</Application>
  <PresentationFormat>Widescreen</PresentationFormat>
  <Paragraphs>40</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Comic Sans MS</vt:lpstr>
      <vt:lpstr>Times New Roman</vt:lpstr>
      <vt:lpstr>Office Theme</vt:lpstr>
      <vt:lpstr>Year 5 Religious Education Knowledge Organiser Summer 1 How do Christians decide how to live, What would Jesus do? Religious Education explores big questions about life, to find out what people  believe and what difference this makes to how they live.</vt:lpstr>
      <vt:lpstr>‘The Two Greatest Commandments’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Reception Religious Education Knowledge Organiser Spring 2 Why is Easter Special to Christians?</dc:title>
  <dc:creator>lnoon</dc:creator>
  <cp:lastModifiedBy>LNoon@stjohns.worcs.sch.uk</cp:lastModifiedBy>
  <cp:revision>38</cp:revision>
  <dcterms:created xsi:type="dcterms:W3CDTF">2021-01-25T10:46:00Z</dcterms:created>
  <dcterms:modified xsi:type="dcterms:W3CDTF">2021-04-16T14:42:34Z</dcterms:modified>
</cp:coreProperties>
</file>