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4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38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9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11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3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83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8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5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0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3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Year 5 Religious Education Knowledge Organiser</a:t>
            </a:r>
            <a:br>
              <a:rPr lang="en-GB" sz="36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Autumn 1 What does it mean for Christians to believe that God is holy and loving? (God)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3297" cy="450163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Key Vocabulary and Terms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Christian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sz="1300" dirty="0">
                <a:latin typeface="Comic Sans MS" panose="030F0702030302020204" pitchFamily="66" charset="0"/>
              </a:rPr>
              <a:t>A person who follows and believes in the teachings of Jesus, God and the Holy Spirit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God-</a:t>
            </a:r>
            <a:r>
              <a:rPr lang="en-GB" sz="1300" dirty="0">
                <a:latin typeface="Comic Sans MS" panose="030F0702030302020204" pitchFamily="66" charset="0"/>
              </a:rPr>
              <a:t>Christian people believe in one God. A divine, </a:t>
            </a:r>
            <a:r>
              <a:rPr lang="en-GB" sz="1300" dirty="0" err="1">
                <a:latin typeface="Comic Sans MS" panose="030F0702030302020204" pitchFamily="66" charset="0"/>
              </a:rPr>
              <a:t>holyand</a:t>
            </a:r>
            <a:r>
              <a:rPr lang="en-GB" sz="1300" dirty="0">
                <a:latin typeface="Comic Sans MS" panose="030F0702030302020204" pitchFamily="66" charset="0"/>
              </a:rPr>
              <a:t> loving being who they believe created the world.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humanist-</a:t>
            </a:r>
            <a:r>
              <a:rPr lang="en-GB" sz="1200" dirty="0">
                <a:latin typeface="Comic Sans MS" panose="030F0702030302020204" pitchFamily="66" charset="0"/>
              </a:rPr>
              <a:t>a</a:t>
            </a:r>
            <a:r>
              <a:rPr lang="en-GB" sz="1800" dirty="0"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non religious person who has concern for human welfare and has the right and responsibility to shape their own lives.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Bible-</a:t>
            </a:r>
            <a:r>
              <a:rPr lang="en-GB" sz="1200" dirty="0">
                <a:latin typeface="Comic Sans MS" panose="030F0702030302020204" pitchFamily="66" charset="0"/>
              </a:rPr>
              <a:t>the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200" dirty="0">
                <a:latin typeface="Comic Sans MS" panose="030F0702030302020204" pitchFamily="66" charset="0"/>
              </a:rPr>
              <a:t>words/writings in a book that Christians use to guide their lives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Worship</a:t>
            </a:r>
            <a:r>
              <a:rPr lang="en-GB" sz="1200" dirty="0">
                <a:latin typeface="Comic Sans MS" panose="030F0702030302020204" pitchFamily="66" charset="0"/>
              </a:rPr>
              <a:t>-for Christians worship is them expressing their thanks/feelings to God through prayer, songs and words.</a:t>
            </a:r>
          </a:p>
          <a:p>
            <a:pPr marL="0" indent="0">
              <a:buNone/>
            </a:pPr>
            <a:endParaRPr lang="en-GB" sz="1300" dirty="0">
              <a:latin typeface="Comic Sans MS" panose="030F0702030302020204" pitchFamily="66" charset="0"/>
            </a:endParaRPr>
          </a:p>
          <a:p>
            <a:endParaRPr lang="en-GB" sz="13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283926" cy="4501639"/>
          </a:xfrm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What we will learn</a:t>
            </a:r>
          </a:p>
          <a:p>
            <a:pPr marL="0" indent="0">
              <a:buNone/>
            </a:pPr>
            <a:r>
              <a:rPr lang="en-GB" sz="1500" b="1" dirty="0">
                <a:solidFill>
                  <a:srgbClr val="7030A0"/>
                </a:solidFill>
                <a:latin typeface="Comic Sans MS" panose="030F0702030302020204" pitchFamily="66" charset="0"/>
              </a:rPr>
              <a:t>Making sense of belief</a:t>
            </a:r>
            <a:endParaRPr lang="en-GB" sz="15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1200" dirty="0">
                <a:solidFill>
                  <a:srgbClr val="7030A0"/>
                </a:solidFill>
                <a:latin typeface="Comic Sans MS" panose="030F0702030302020204" pitchFamily="66" charset="0"/>
              </a:rPr>
              <a:t>Identify some different types of biblical texts, using technical terms accurately.</a:t>
            </a:r>
          </a:p>
          <a:p>
            <a:pPr lvl="0"/>
            <a:r>
              <a:rPr lang="en-GB" sz="1200" dirty="0">
                <a:solidFill>
                  <a:srgbClr val="7030A0"/>
                </a:solidFill>
                <a:latin typeface="Comic Sans MS" panose="030F0702030302020204" pitchFamily="66" charset="0"/>
              </a:rPr>
              <a:t>Explain connections between biblical texts and Christian ideas of God, using theological terms.</a:t>
            </a:r>
          </a:p>
          <a:p>
            <a:pPr marL="0" indent="0">
              <a:buNone/>
            </a:pPr>
            <a:r>
              <a:rPr lang="en-GB" sz="15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Making connections</a:t>
            </a:r>
          </a:p>
          <a:p>
            <a:r>
              <a:rPr lang="en-GB" sz="12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Weigh up how biblical ideas and teachings about God as holy and loving might make a difference in the world today, developing insights of their own</a:t>
            </a:r>
          </a:p>
          <a:p>
            <a:pPr marL="0" indent="0">
              <a:buNone/>
            </a:pPr>
            <a:r>
              <a:rPr lang="en-GB" sz="1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Understanding Impact</a:t>
            </a:r>
            <a:r>
              <a:rPr lang="en-GB" sz="1500" b="1" dirty="0">
                <a:solidFill>
                  <a:schemeClr val="accent6"/>
                </a:solidFill>
                <a:latin typeface="Comic Sans MS" panose="030F0702030302020204" pitchFamily="66" charset="0"/>
              </a:rPr>
              <a:t> </a:t>
            </a:r>
          </a:p>
          <a:p>
            <a:pPr lvl="0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Make clear connections between Bible texts studied and what Christians believe about God, for example, through how cathedrals are designed.</a:t>
            </a:r>
          </a:p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Show how Christians put their beliefs into practice in worship</a:t>
            </a:r>
          </a:p>
          <a:p>
            <a:endParaRPr lang="en-GB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6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6711" y="263525"/>
            <a:ext cx="10515600" cy="1325563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GB" sz="2400" u="sng" dirty="0">
                <a:latin typeface="Comic Sans MS" panose="030F0702030302020204" pitchFamily="66" charset="0"/>
              </a:rPr>
              <a:t>Humanist Guidelines for living </a:t>
            </a:r>
            <a:br>
              <a:rPr lang="en-GB" sz="2400" u="sng" dirty="0">
                <a:latin typeface="Comic Sans MS" panose="030F0702030302020204" pitchFamily="66" charset="0"/>
              </a:rPr>
            </a:br>
            <a:r>
              <a:rPr lang="en-GB" sz="2400" u="sng" dirty="0">
                <a:latin typeface="Comic Sans MS" panose="030F0702030302020204" pitchFamily="66" charset="0"/>
              </a:rPr>
              <a:t>and the Ten Commandments</a:t>
            </a:r>
            <a:br>
              <a:rPr lang="en-GB" u="sng" dirty="0">
                <a:latin typeface="Comic Sans MS" panose="030F0702030302020204" pitchFamily="66" charset="0"/>
              </a:rPr>
            </a:br>
            <a:endParaRPr lang="en-GB" dirty="0"/>
          </a:p>
        </p:txBody>
      </p:sp>
      <p:sp>
        <p:nvSpPr>
          <p:cNvPr id="5" name="Content Placeholder 5"/>
          <p:cNvSpPr>
            <a:spLocks noGrp="1"/>
          </p:cNvSpPr>
          <p:nvPr>
            <p:ph sz="half" idx="4294967295"/>
          </p:nvPr>
        </p:nvSpPr>
        <p:spPr>
          <a:xfrm>
            <a:off x="496711" y="1836914"/>
            <a:ext cx="5181600" cy="4351338"/>
          </a:xfrm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Passages in the Bible about God</a:t>
            </a: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ECEA5D1E-C240-4BAA-A84B-97D8271CE9D8}"/>
              </a:ext>
            </a:extLst>
          </p:cNvPr>
          <p:cNvSpPr txBox="1">
            <a:spLocks/>
          </p:cNvSpPr>
          <p:nvPr/>
        </p:nvSpPr>
        <p:spPr>
          <a:xfrm>
            <a:off x="5867400" y="1836914"/>
            <a:ext cx="5181600" cy="4351338"/>
          </a:xfrm>
          <a:prstGeom prst="rect">
            <a:avLst/>
          </a:prstGeom>
          <a:solidFill>
            <a:srgbClr val="6666FF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latin typeface="Comic Sans MS" panose="030F0702030302020204" pitchFamily="66" charset="0"/>
              </a:rPr>
              <a:t>Cathedrals: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200" dirty="0">
                <a:latin typeface="Comic Sans MS" panose="030F0702030302020204" pitchFamily="66" charset="0"/>
              </a:rPr>
              <a:t>Medieval Christians built cathedrals ‘to the glory of God.’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E36509E7-D43C-4AE8-92DE-E5443E0A3D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721565"/>
            <a:ext cx="2362200" cy="15748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F74F42AD-6347-476F-9924-EDE95033C1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62" y="4347664"/>
            <a:ext cx="2385719" cy="1789289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4B75E4D2-5464-4C66-A02E-DFE99743D207}"/>
              </a:ext>
            </a:extLst>
          </p:cNvPr>
          <p:cNvSpPr txBox="1"/>
          <p:nvPr/>
        </p:nvSpPr>
        <p:spPr>
          <a:xfrm>
            <a:off x="8713439" y="3155257"/>
            <a:ext cx="229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Old and new Coventry cathedral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BAF76C6-7BE3-425D-8674-D81AF3235B89}"/>
              </a:ext>
            </a:extLst>
          </p:cNvPr>
          <p:cNvSpPr txBox="1"/>
          <p:nvPr/>
        </p:nvSpPr>
        <p:spPr>
          <a:xfrm>
            <a:off x="6184229" y="4996350"/>
            <a:ext cx="2108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Worcester Cathedral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40C07E70-47F6-4899-BBDB-66B9E976C1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980"/>
          <a:stretch/>
        </p:blipFill>
        <p:spPr>
          <a:xfrm>
            <a:off x="643467" y="2236800"/>
            <a:ext cx="3208806" cy="156478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B1490DF-5F7F-4ACE-B3C7-B6E33BA78E7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435" y="3769729"/>
            <a:ext cx="2015558" cy="2015558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295BCE64-EC86-4407-AEFD-8D3991FC7C8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43" b="6501"/>
          <a:stretch/>
        </p:blipFill>
        <p:spPr>
          <a:xfrm>
            <a:off x="643467" y="3880109"/>
            <a:ext cx="1922846" cy="2210615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2F602753-5490-4C88-BEC8-A1203D1EE35D}"/>
              </a:ext>
            </a:extLst>
          </p:cNvPr>
          <p:cNvSpPr txBox="1"/>
          <p:nvPr/>
        </p:nvSpPr>
        <p:spPr>
          <a:xfrm>
            <a:off x="3849414" y="2684671"/>
            <a:ext cx="131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Isaiah 6: 1-5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BF5AC32-02E3-4B32-B979-ECECEE495655}"/>
              </a:ext>
            </a:extLst>
          </p:cNvPr>
          <p:cNvSpPr txBox="1"/>
          <p:nvPr/>
        </p:nvSpPr>
        <p:spPr>
          <a:xfrm>
            <a:off x="3652429" y="5734403"/>
            <a:ext cx="1740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Psalm 103-David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6868A8C-B7AA-4A4A-91C9-45AE3F474D25}"/>
              </a:ext>
            </a:extLst>
          </p:cNvPr>
          <p:cNvSpPr txBox="1"/>
          <p:nvPr/>
        </p:nvSpPr>
        <p:spPr>
          <a:xfrm>
            <a:off x="1686100" y="3781566"/>
            <a:ext cx="159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 Johns 4: 7-13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9806DE58-C271-4F54-94D0-F261FF7BC7D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7100" y="389220"/>
            <a:ext cx="1161706" cy="118929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6338EB6D-9166-4BA7-805A-5A2383BE8719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55" t="6494" r="12291" b="12939"/>
          <a:stretch/>
        </p:blipFill>
        <p:spPr>
          <a:xfrm>
            <a:off x="5158778" y="290243"/>
            <a:ext cx="1648422" cy="128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547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270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Year 5 Religious Education Knowledge Organiser Autumn 1 What does it mean for Christians to believe that God is holy and loving? (God)</vt:lpstr>
      <vt:lpstr>Humanist Guidelines for living  and the Ten Commandments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Reception Religious Education Knowledge Organiser Spring 2 Why is Easter Special to Christians?</dc:title>
  <dc:creator>lnoon</dc:creator>
  <cp:lastModifiedBy>LNoon@stjohns.worcs.sch.uk</cp:lastModifiedBy>
  <cp:revision>25</cp:revision>
  <dcterms:created xsi:type="dcterms:W3CDTF">2021-01-25T10:46:00Z</dcterms:created>
  <dcterms:modified xsi:type="dcterms:W3CDTF">2021-08-26T14:23:40Z</dcterms:modified>
</cp:coreProperties>
</file>