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36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13842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51382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09990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23117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BEE1A0D-C730-4CA4-B7E4-DA8E1DB4808D}" type="datetimeFigureOut">
              <a:rPr lang="en-GB" smtClean="0"/>
              <a:t>10/02/2021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71537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BEE1A0D-C730-4CA4-B7E4-DA8E1DB4808D}"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26833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BEE1A0D-C730-4CA4-B7E4-DA8E1DB4808D}" type="datetimeFigureOut">
              <a:rPr lang="en-GB" smtClean="0"/>
              <a:t>10/02/2021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967882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BEE1A0D-C730-4CA4-B7E4-DA8E1DB4808D}" type="datetimeFigureOut">
              <a:rPr lang="en-GB" smtClean="0"/>
              <a:t>10/02/2021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172586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E1A0D-C730-4CA4-B7E4-DA8E1DB4808D}" type="datetimeFigureOut">
              <a:rPr lang="en-GB" smtClean="0"/>
              <a:t>10/02/2021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223345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677606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10/02/2021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6118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E1A0D-C730-4CA4-B7E4-DA8E1DB4808D}" type="datetimeFigureOut">
              <a:rPr lang="en-GB" smtClean="0"/>
              <a:t>10/02/2021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0449D4-39A5-45A3-967C-1BB0C5AF0DB0}" type="slidenum">
              <a:rPr lang="en-GB" smtClean="0"/>
              <a:t>‹#›</a:t>
            </a:fld>
            <a:endParaRPr lang="en-GB"/>
          </a:p>
        </p:txBody>
      </p:sp>
    </p:spTree>
    <p:extLst>
      <p:ext uri="{BB962C8B-B14F-4D97-AF65-F5344CB8AC3E}">
        <p14:creationId xmlns:p14="http://schemas.microsoft.com/office/powerpoint/2010/main" val="2515353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4.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 Id="rId9"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00B0F0"/>
          </a:solidFill>
        </p:spPr>
        <p:txBody>
          <a:bodyPr>
            <a:normAutofit/>
          </a:bodyPr>
          <a:lstStyle/>
          <a:p>
            <a:r>
              <a:rPr lang="en-GB" sz="2000" dirty="0" smtClean="0">
                <a:latin typeface="Comic Sans MS" panose="030F0702030302020204" pitchFamily="66" charset="0"/>
              </a:rPr>
              <a:t>Year </a:t>
            </a:r>
            <a:r>
              <a:rPr lang="en-GB" sz="2000" dirty="0" smtClean="0">
                <a:latin typeface="Comic Sans MS" panose="030F0702030302020204" pitchFamily="66" charset="0"/>
              </a:rPr>
              <a:t>6 </a:t>
            </a:r>
            <a:r>
              <a:rPr lang="en-GB" sz="2000" dirty="0" smtClean="0">
                <a:latin typeface="Comic Sans MS" panose="030F0702030302020204" pitchFamily="66" charset="0"/>
              </a:rPr>
              <a:t>Religious Education Knowledge Organiser</a:t>
            </a:r>
            <a:r>
              <a:rPr lang="en-GB" sz="3600" dirty="0" smtClean="0">
                <a:latin typeface="Comic Sans MS" panose="030F0702030302020204" pitchFamily="66" charset="0"/>
              </a:rPr>
              <a:t/>
            </a:r>
            <a:br>
              <a:rPr lang="en-GB" sz="3600" dirty="0" smtClean="0">
                <a:latin typeface="Comic Sans MS" panose="030F0702030302020204" pitchFamily="66" charset="0"/>
              </a:rPr>
            </a:br>
            <a:r>
              <a:rPr lang="en-GB" sz="2700" dirty="0" smtClean="0">
                <a:latin typeface="Comic Sans MS" panose="030F0702030302020204" pitchFamily="66" charset="0"/>
              </a:rPr>
              <a:t>Spring 2 </a:t>
            </a:r>
            <a:r>
              <a:rPr lang="en-GB" sz="2700" dirty="0" smtClean="0">
                <a:latin typeface="Comic Sans MS" panose="030F0702030302020204" pitchFamily="66" charset="0"/>
              </a:rPr>
              <a:t>What do Christians believe Jesus did to </a:t>
            </a:r>
            <a:br>
              <a:rPr lang="en-GB" sz="2700" dirty="0" smtClean="0">
                <a:latin typeface="Comic Sans MS" panose="030F0702030302020204" pitchFamily="66" charset="0"/>
              </a:rPr>
            </a:br>
            <a:r>
              <a:rPr lang="en-GB" sz="2700" dirty="0" smtClean="0">
                <a:latin typeface="Comic Sans MS" panose="030F0702030302020204" pitchFamily="66" charset="0"/>
              </a:rPr>
              <a:t>‘</a:t>
            </a:r>
            <a:r>
              <a:rPr lang="en-GB" sz="2700" dirty="0" smtClean="0">
                <a:latin typeface="Comic Sans MS" panose="030F0702030302020204" pitchFamily="66" charset="0"/>
              </a:rPr>
              <a:t>save’ people?(Salvation</a:t>
            </a:r>
            <a:r>
              <a:rPr lang="en-GB" sz="2700" dirty="0" smtClean="0">
                <a:latin typeface="Comic Sans MS" panose="030F0702030302020204" pitchFamily="66" charset="0"/>
              </a:rPr>
              <a:t>)</a:t>
            </a:r>
            <a:endParaRPr lang="en-GB" sz="2700" dirty="0">
              <a:latin typeface="Comic Sans MS" panose="030F0702030302020204" pitchFamily="66" charset="0"/>
            </a:endParaRPr>
          </a:p>
        </p:txBody>
      </p:sp>
      <p:sp>
        <p:nvSpPr>
          <p:cNvPr id="5" name="Content Placeholder 4"/>
          <p:cNvSpPr>
            <a:spLocks noGrp="1"/>
          </p:cNvSpPr>
          <p:nvPr>
            <p:ph sz="half" idx="1"/>
          </p:nvPr>
        </p:nvSpPr>
        <p:spPr>
          <a:xfrm>
            <a:off x="838200" y="1825625"/>
            <a:ext cx="5153297" cy="4501638"/>
          </a:xfrm>
          <a:solidFill>
            <a:srgbClr val="FFFF00"/>
          </a:solidFill>
        </p:spPr>
        <p:txBody>
          <a:bodyPr>
            <a:normAutofit fontScale="85000" lnSpcReduction="20000"/>
          </a:bodyPr>
          <a:lstStyle/>
          <a:p>
            <a:pPr marL="0" indent="0">
              <a:buNone/>
            </a:pPr>
            <a:r>
              <a:rPr lang="en-GB" u="sng" dirty="0" smtClean="0">
                <a:latin typeface="Comic Sans MS" panose="030F0702030302020204" pitchFamily="66" charset="0"/>
              </a:rPr>
              <a:t>Key Vocabulary and Terms</a:t>
            </a:r>
          </a:p>
          <a:p>
            <a:r>
              <a:rPr lang="en-GB" sz="1800" dirty="0" smtClean="0">
                <a:latin typeface="Comic Sans MS" panose="030F0702030302020204" pitchFamily="66" charset="0"/>
              </a:rPr>
              <a:t>Christian</a:t>
            </a:r>
            <a:r>
              <a:rPr lang="en-GB" dirty="0" smtClean="0">
                <a:latin typeface="Comic Sans MS" panose="030F0702030302020204" pitchFamily="66" charset="0"/>
              </a:rPr>
              <a:t>-</a:t>
            </a:r>
            <a:r>
              <a:rPr lang="en-GB" sz="1300" dirty="0">
                <a:latin typeface="Comic Sans MS" panose="030F0702030302020204" pitchFamily="66" charset="0"/>
              </a:rPr>
              <a:t>A</a:t>
            </a:r>
            <a:r>
              <a:rPr lang="en-GB" sz="1300" dirty="0" smtClean="0">
                <a:latin typeface="Comic Sans MS" panose="030F0702030302020204" pitchFamily="66" charset="0"/>
              </a:rPr>
              <a:t> person who follows and believes in the </a:t>
            </a:r>
            <a:r>
              <a:rPr lang="en-GB" sz="1300" dirty="0" smtClean="0">
                <a:latin typeface="Comic Sans MS" panose="030F0702030302020204" pitchFamily="66" charset="0"/>
              </a:rPr>
              <a:t>teachings and message </a:t>
            </a:r>
            <a:r>
              <a:rPr lang="en-GB" sz="1300" dirty="0" smtClean="0">
                <a:latin typeface="Comic Sans MS" panose="030F0702030302020204" pitchFamily="66" charset="0"/>
              </a:rPr>
              <a:t>of Jesus, God and the Holy </a:t>
            </a:r>
            <a:r>
              <a:rPr lang="en-GB" sz="1300" dirty="0" smtClean="0">
                <a:latin typeface="Comic Sans MS" panose="030F0702030302020204" pitchFamily="66" charset="0"/>
              </a:rPr>
              <a:t>Spirit (The Trinity)</a:t>
            </a:r>
            <a:endParaRPr lang="en-GB" sz="1300" dirty="0" smtClean="0">
              <a:latin typeface="Comic Sans MS" panose="030F0702030302020204" pitchFamily="66" charset="0"/>
            </a:endParaRPr>
          </a:p>
          <a:p>
            <a:r>
              <a:rPr lang="en-GB" sz="1800" dirty="0" smtClean="0">
                <a:latin typeface="Comic Sans MS" panose="030F0702030302020204" pitchFamily="66" charset="0"/>
              </a:rPr>
              <a:t>Bible</a:t>
            </a:r>
            <a:r>
              <a:rPr lang="en-GB" dirty="0" smtClean="0">
                <a:latin typeface="Comic Sans MS" panose="030F0702030302020204" pitchFamily="66" charset="0"/>
              </a:rPr>
              <a:t>-</a:t>
            </a:r>
            <a:r>
              <a:rPr lang="en-GB" sz="1300" dirty="0">
                <a:latin typeface="Comic Sans MS" panose="030F0702030302020204" pitchFamily="66" charset="0"/>
              </a:rPr>
              <a:t>T</a:t>
            </a:r>
            <a:r>
              <a:rPr lang="en-GB" sz="1300" dirty="0" smtClean="0">
                <a:latin typeface="Comic Sans MS" panose="030F0702030302020204" pitchFamily="66" charset="0"/>
              </a:rPr>
              <a:t>he holy book that Christians read to learn more and guide them in their beliefs.</a:t>
            </a:r>
          </a:p>
          <a:p>
            <a:r>
              <a:rPr lang="en-GB" sz="1800" dirty="0" smtClean="0">
                <a:latin typeface="Comic Sans MS" panose="030F0702030302020204" pitchFamily="66" charset="0"/>
              </a:rPr>
              <a:t>salvation</a:t>
            </a:r>
            <a:r>
              <a:rPr lang="en-GB" dirty="0" smtClean="0">
                <a:latin typeface="Comic Sans MS" panose="030F0702030302020204" pitchFamily="66" charset="0"/>
              </a:rPr>
              <a:t>-</a:t>
            </a:r>
            <a:r>
              <a:rPr lang="en-GB" sz="1300" dirty="0" smtClean="0">
                <a:latin typeface="Comic Sans MS" panose="030F0702030302020204" pitchFamily="66" charset="0"/>
              </a:rPr>
              <a:t>Key Christian belief/concept </a:t>
            </a:r>
            <a:r>
              <a:rPr lang="en-GB" sz="1300" dirty="0" smtClean="0">
                <a:latin typeface="Comic Sans MS" panose="030F0702030302020204" pitchFamily="66" charset="0"/>
              </a:rPr>
              <a:t>in being rescued by God from the things they have done wrong through Jesus’s death and resurrection. </a:t>
            </a:r>
          </a:p>
          <a:p>
            <a:r>
              <a:rPr lang="en-GB" sz="1800" dirty="0" smtClean="0">
                <a:latin typeface="Comic Sans MS" panose="030F0702030302020204" pitchFamily="66" charset="0"/>
              </a:rPr>
              <a:t>Jesus/Messiah/Christ</a:t>
            </a:r>
            <a:r>
              <a:rPr lang="en-GB" dirty="0" smtClean="0">
                <a:latin typeface="Comic Sans MS" panose="030F0702030302020204" pitchFamily="66" charset="0"/>
              </a:rPr>
              <a:t>-</a:t>
            </a:r>
            <a:r>
              <a:rPr lang="en-GB" sz="1200" dirty="0" smtClean="0">
                <a:latin typeface="Comic Sans MS" panose="030F0702030302020204" pitchFamily="66" charset="0"/>
              </a:rPr>
              <a:t>Christians </a:t>
            </a:r>
            <a:r>
              <a:rPr lang="en-GB" sz="1200" dirty="0" smtClean="0">
                <a:latin typeface="Comic Sans MS" panose="030F0702030302020204" pitchFamily="66" charset="0"/>
              </a:rPr>
              <a:t>believe that he is the Messiah, God in the flesh, the one who has come to save them</a:t>
            </a:r>
            <a:r>
              <a:rPr lang="en-GB" sz="1200" dirty="0" smtClean="0">
                <a:latin typeface="Comic Sans MS" panose="030F0702030302020204" pitchFamily="66" charset="0"/>
              </a:rPr>
              <a:t>.(Incarnation-key Christian concept)</a:t>
            </a:r>
            <a:endParaRPr lang="en-GB" dirty="0" smtClean="0">
              <a:latin typeface="Comic Sans MS" panose="030F0702030302020204" pitchFamily="66" charset="0"/>
            </a:endParaRPr>
          </a:p>
          <a:p>
            <a:r>
              <a:rPr lang="en-GB" sz="1800" dirty="0" smtClean="0">
                <a:latin typeface="Comic Sans MS" panose="030F0702030302020204" pitchFamily="66" charset="0"/>
              </a:rPr>
              <a:t>fall-</a:t>
            </a:r>
            <a:r>
              <a:rPr lang="en-GB" sz="1300" dirty="0" smtClean="0">
                <a:latin typeface="Comic Sans MS" panose="030F0702030302020204" pitchFamily="66" charset="0"/>
              </a:rPr>
              <a:t>key</a:t>
            </a:r>
            <a:r>
              <a:rPr lang="en-GB" sz="1800" dirty="0" smtClean="0">
                <a:latin typeface="Comic Sans MS" panose="030F0702030302020204" pitchFamily="66" charset="0"/>
              </a:rPr>
              <a:t> </a:t>
            </a:r>
            <a:r>
              <a:rPr lang="en-GB" sz="1300" dirty="0" smtClean="0">
                <a:latin typeface="Comic Sans MS" panose="030F0702030302020204" pitchFamily="66" charset="0"/>
              </a:rPr>
              <a:t>Christian concept. E</a:t>
            </a:r>
            <a:r>
              <a:rPr lang="en-GB" sz="1400" dirty="0" smtClean="0">
                <a:latin typeface="Comic Sans MS" panose="030F0702030302020204" pitchFamily="66" charset="0"/>
              </a:rPr>
              <a:t>vil </a:t>
            </a:r>
            <a:r>
              <a:rPr lang="en-GB" sz="1400" dirty="0">
                <a:latin typeface="Comic Sans MS" panose="030F0702030302020204" pitchFamily="66" charset="0"/>
              </a:rPr>
              <a:t>had now entered the world - this is known as the </a:t>
            </a:r>
            <a:r>
              <a:rPr lang="en-GB" sz="1400" b="1" dirty="0">
                <a:latin typeface="Comic Sans MS" panose="030F0702030302020204" pitchFamily="66" charset="0"/>
              </a:rPr>
              <a:t>Fall</a:t>
            </a:r>
            <a:r>
              <a:rPr lang="en-GB" sz="1400" dirty="0">
                <a:latin typeface="Comic Sans MS" panose="030F0702030302020204" pitchFamily="66" charset="0"/>
              </a:rPr>
              <a:t>. In </a:t>
            </a:r>
            <a:r>
              <a:rPr lang="en-GB" sz="1400" b="1" dirty="0">
                <a:latin typeface="Comic Sans MS" panose="030F0702030302020204" pitchFamily="66" charset="0"/>
              </a:rPr>
              <a:t>Christian</a:t>
            </a:r>
            <a:r>
              <a:rPr lang="en-GB" sz="1400" dirty="0">
                <a:latin typeface="Comic Sans MS" panose="030F0702030302020204" pitchFamily="66" charset="0"/>
              </a:rPr>
              <a:t> teaching, the sinfulness of Adam and Eve caused a separation from God that could result in humanity's eternal punishment. </a:t>
            </a:r>
            <a:endParaRPr lang="en-GB" sz="1400" dirty="0">
              <a:latin typeface="Comic Sans MS" panose="030F0702030302020204" pitchFamily="66" charset="0"/>
            </a:endParaRPr>
          </a:p>
          <a:p>
            <a:r>
              <a:rPr lang="en-GB" sz="1800" dirty="0" smtClean="0">
                <a:latin typeface="Comic Sans MS" panose="030F0702030302020204" pitchFamily="66" charset="0"/>
              </a:rPr>
              <a:t>Gospels-</a:t>
            </a:r>
            <a:r>
              <a:rPr lang="en-GB" sz="1100" dirty="0" smtClean="0">
                <a:latin typeface="Comic Sans MS" panose="030F0702030302020204" pitchFamily="66" charset="0"/>
              </a:rPr>
              <a:t>the </a:t>
            </a:r>
            <a:r>
              <a:rPr lang="en-GB" sz="1100" dirty="0" smtClean="0">
                <a:latin typeface="Comic Sans MS" panose="030F0702030302020204" pitchFamily="66" charset="0"/>
              </a:rPr>
              <a:t>record of Christ’s teaching in the first four books of the New Testament part of the </a:t>
            </a:r>
            <a:r>
              <a:rPr lang="en-GB" sz="1100" dirty="0" smtClean="0">
                <a:latin typeface="Comic Sans MS" panose="030F0702030302020204" pitchFamily="66" charset="0"/>
              </a:rPr>
              <a:t>Bible</a:t>
            </a:r>
          </a:p>
          <a:p>
            <a:r>
              <a:rPr lang="en-GB" sz="1700" dirty="0" smtClean="0">
                <a:latin typeface="Comic Sans MS" panose="030F0702030302020204" pitchFamily="66" charset="0"/>
              </a:rPr>
              <a:t>Sacrifice-</a:t>
            </a:r>
            <a:r>
              <a:rPr lang="en-GB" sz="1300" dirty="0" smtClean="0">
                <a:latin typeface="Comic Sans MS" panose="030F0702030302020204" pitchFamily="66" charset="0"/>
              </a:rPr>
              <a:t>giving up something that you value for the sake of something else.</a:t>
            </a:r>
          </a:p>
          <a:p>
            <a:r>
              <a:rPr lang="en-GB" sz="1600" dirty="0" smtClean="0">
                <a:latin typeface="Comic Sans MS" panose="030F0702030302020204" pitchFamily="66" charset="0"/>
              </a:rPr>
              <a:t>Martyr</a:t>
            </a:r>
            <a:r>
              <a:rPr lang="en-GB" sz="1300" dirty="0" smtClean="0">
                <a:latin typeface="Comic Sans MS" panose="030F0702030302020204" pitchFamily="66" charset="0"/>
              </a:rPr>
              <a:t>-a person who is killed because of their religious beliefs.</a:t>
            </a:r>
            <a:endParaRPr lang="en-GB" sz="1300" dirty="0" smtClean="0">
              <a:latin typeface="Comic Sans MS" panose="030F0702030302020204" pitchFamily="66" charset="0"/>
            </a:endParaRPr>
          </a:p>
          <a:p>
            <a:endParaRPr lang="en-GB" dirty="0"/>
          </a:p>
        </p:txBody>
      </p:sp>
      <p:sp>
        <p:nvSpPr>
          <p:cNvPr id="6" name="Content Placeholder 5"/>
          <p:cNvSpPr>
            <a:spLocks noGrp="1"/>
          </p:cNvSpPr>
          <p:nvPr>
            <p:ph sz="half" idx="2"/>
          </p:nvPr>
        </p:nvSpPr>
        <p:spPr>
          <a:xfrm>
            <a:off x="6172200" y="1825624"/>
            <a:ext cx="5283926" cy="4501639"/>
          </a:xfrm>
          <a:solidFill>
            <a:srgbClr val="6666FF"/>
          </a:solidFill>
        </p:spPr>
        <p:txBody>
          <a:bodyPr>
            <a:normAutofit fontScale="85000" lnSpcReduction="20000"/>
          </a:bodyPr>
          <a:lstStyle/>
          <a:p>
            <a:pPr marL="0" indent="0">
              <a:buNone/>
            </a:pPr>
            <a:r>
              <a:rPr lang="en-GB" u="sng" dirty="0" smtClean="0">
                <a:latin typeface="Comic Sans MS" panose="030F0702030302020204" pitchFamily="66" charset="0"/>
              </a:rPr>
              <a:t>What we will learn</a:t>
            </a:r>
          </a:p>
          <a:p>
            <a:pPr marL="0" indent="0">
              <a:buNone/>
            </a:pPr>
            <a:r>
              <a:rPr lang="en-GB" sz="1500" b="1" dirty="0">
                <a:solidFill>
                  <a:srgbClr val="7030A0"/>
                </a:solidFill>
                <a:latin typeface="Comic Sans MS" panose="030F0702030302020204" pitchFamily="66" charset="0"/>
              </a:rPr>
              <a:t>Making sense of belief</a:t>
            </a:r>
            <a:endParaRPr lang="en-GB" sz="1500" dirty="0">
              <a:solidFill>
                <a:srgbClr val="7030A0"/>
              </a:solidFill>
              <a:latin typeface="Comic Sans MS" panose="030F0702030302020204" pitchFamily="66" charset="0"/>
            </a:endParaRPr>
          </a:p>
          <a:p>
            <a:r>
              <a:rPr lang="en-GB" sz="1300" dirty="0">
                <a:solidFill>
                  <a:srgbClr val="7030A0"/>
                </a:solidFill>
                <a:latin typeface="Comic Sans MS" panose="030F0702030302020204" pitchFamily="66" charset="0"/>
              </a:rPr>
              <a:t>Outline the ‘big story’ of the Bible, explaining how Incarnation and Salvation fit within it </a:t>
            </a:r>
          </a:p>
          <a:p>
            <a:r>
              <a:rPr lang="en-GB" sz="1300" dirty="0">
                <a:solidFill>
                  <a:srgbClr val="7030A0"/>
                </a:solidFill>
                <a:latin typeface="Comic Sans MS" panose="030F0702030302020204" pitchFamily="66" charset="0"/>
              </a:rPr>
              <a:t>Explain what Christians mean when they say that Jesus’ death was a sacrifice</a:t>
            </a:r>
          </a:p>
          <a:p>
            <a:pPr marL="0" indent="0">
              <a:buNone/>
            </a:pPr>
            <a:r>
              <a:rPr lang="en-GB" sz="1500" dirty="0" smtClean="0">
                <a:solidFill>
                  <a:schemeClr val="accent6">
                    <a:lumMod val="50000"/>
                  </a:schemeClr>
                </a:solidFill>
                <a:latin typeface="Comic Sans MS" panose="030F0702030302020204" pitchFamily="66" charset="0"/>
              </a:rPr>
              <a:t>Making </a:t>
            </a:r>
            <a:r>
              <a:rPr lang="en-GB" sz="1500" dirty="0" smtClean="0">
                <a:solidFill>
                  <a:schemeClr val="accent6">
                    <a:lumMod val="50000"/>
                  </a:schemeClr>
                </a:solidFill>
                <a:latin typeface="Comic Sans MS" panose="030F0702030302020204" pitchFamily="66" charset="0"/>
              </a:rPr>
              <a:t>connections</a:t>
            </a:r>
          </a:p>
          <a:p>
            <a:r>
              <a:rPr lang="en-GB" sz="1400" dirty="0">
                <a:solidFill>
                  <a:srgbClr val="00B050"/>
                </a:solidFill>
                <a:latin typeface="Comic Sans MS" panose="030F0702030302020204" pitchFamily="66" charset="0"/>
              </a:rPr>
              <a:t>Weigh up the value and impact of ideas of sacrifice in their own lives and the world today</a:t>
            </a:r>
          </a:p>
          <a:p>
            <a:r>
              <a:rPr lang="en-GB" sz="1400" dirty="0">
                <a:solidFill>
                  <a:srgbClr val="00B050"/>
                </a:solidFill>
                <a:latin typeface="Comic Sans MS" panose="030F0702030302020204" pitchFamily="66" charset="0"/>
              </a:rPr>
              <a:t>Articulate their own responses to the idea of sacrifice, recognising different points of </a:t>
            </a:r>
            <a:r>
              <a:rPr lang="en-GB" sz="1400" dirty="0" smtClean="0">
                <a:solidFill>
                  <a:srgbClr val="00B050"/>
                </a:solidFill>
                <a:latin typeface="Comic Sans MS" panose="030F0702030302020204" pitchFamily="66" charset="0"/>
              </a:rPr>
              <a:t>view</a:t>
            </a:r>
          </a:p>
          <a:p>
            <a:pPr marL="0" indent="0">
              <a:buNone/>
            </a:pPr>
            <a:r>
              <a:rPr lang="en-GB" sz="1400" b="1" dirty="0" smtClean="0">
                <a:solidFill>
                  <a:srgbClr val="FF0000"/>
                </a:solidFill>
                <a:latin typeface="Comic Sans MS" panose="030F0702030302020204" pitchFamily="66" charset="0"/>
              </a:rPr>
              <a:t>Understanding </a:t>
            </a:r>
            <a:r>
              <a:rPr lang="en-GB" sz="1500" b="1" dirty="0" smtClean="0">
                <a:solidFill>
                  <a:srgbClr val="FF0000"/>
                </a:solidFill>
                <a:latin typeface="Comic Sans MS" panose="030F0702030302020204" pitchFamily="66" charset="0"/>
              </a:rPr>
              <a:t>Impact </a:t>
            </a:r>
          </a:p>
          <a:p>
            <a:r>
              <a:rPr lang="en-GB" sz="1300" dirty="0">
                <a:solidFill>
                  <a:srgbClr val="FF0000"/>
                </a:solidFill>
                <a:latin typeface="Comic Sans MS" panose="030F0702030302020204" pitchFamily="66" charset="0"/>
              </a:rPr>
              <a:t>Make clear connections between the Christian belief in Jesus’ death as a sacrifice and how Christians celebrate Holy Communion/Lord’s Supper </a:t>
            </a:r>
          </a:p>
          <a:p>
            <a:r>
              <a:rPr lang="en-GB" sz="1300" dirty="0">
                <a:solidFill>
                  <a:srgbClr val="FF0000"/>
                </a:solidFill>
                <a:latin typeface="Comic Sans MS" panose="030F0702030302020204" pitchFamily="66" charset="0"/>
              </a:rPr>
              <a:t> Show how Christians put their beliefs into practice in different ways</a:t>
            </a:r>
          </a:p>
          <a:p>
            <a:endParaRPr lang="en-GB" sz="1300" dirty="0">
              <a:solidFill>
                <a:srgbClr val="7030A0"/>
              </a:solidFill>
              <a:latin typeface="Comic Sans MS" panose="030F0702030302020204" pitchFamily="66" charset="0"/>
            </a:endParaRPr>
          </a:p>
          <a:p>
            <a:endParaRPr lang="en-GB" sz="1300" dirty="0">
              <a:solidFill>
                <a:srgbClr val="7030A0"/>
              </a:solidFill>
              <a:latin typeface="Comic Sans MS" panose="030F0702030302020204" pitchFamily="66" charset="0"/>
            </a:endParaRPr>
          </a:p>
          <a:p>
            <a:pPr marL="0" indent="0">
              <a:buNone/>
            </a:pPr>
            <a:endParaRPr lang="en-GB" u="sng" dirty="0" smtClean="0">
              <a:latin typeface="Comic Sans MS" panose="030F0702030302020204" pitchFamily="66" charset="0"/>
            </a:endParaRPr>
          </a:p>
          <a:p>
            <a:pPr marL="0" indent="0">
              <a:buNone/>
            </a:pPr>
            <a:endParaRPr lang="en-GB" u="sng" dirty="0" smtClean="0">
              <a:latin typeface="Comic Sans MS" panose="030F0702030302020204" pitchFamily="66" charset="0"/>
            </a:endParaRPr>
          </a:p>
          <a:p>
            <a:pPr marL="0" indent="0">
              <a:buNone/>
            </a:pPr>
            <a:endParaRPr lang="en-GB" sz="2400" dirty="0" smtClean="0">
              <a:latin typeface="Comic Sans MS" panose="030F0702030302020204" pitchFamily="66" charset="0"/>
            </a:endParaRPr>
          </a:p>
        </p:txBody>
      </p:sp>
      <p:sp>
        <p:nvSpPr>
          <p:cNvPr id="12" name="Content Placeholder 5"/>
          <p:cNvSpPr txBox="1">
            <a:spLocks/>
          </p:cNvSpPr>
          <p:nvPr/>
        </p:nvSpPr>
        <p:spPr>
          <a:xfrm>
            <a:off x="12565398" y="6327264"/>
            <a:ext cx="1416304" cy="16321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u="sng" smtClean="0"/>
              <a:t>Lent and Easter Week</a:t>
            </a:r>
            <a:endParaRPr lang="en-GB" u="sng" dirty="0"/>
          </a:p>
        </p:txBody>
      </p:sp>
      <p:pic>
        <p:nvPicPr>
          <p:cNvPr id="2" name="Picture 2" descr="Image result for salvati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06065" y="591411"/>
            <a:ext cx="1670792" cy="87298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good frida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302617" y="5146765"/>
            <a:ext cx="661473" cy="1180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3615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2874"/>
            <a:ext cx="10515600" cy="1325563"/>
          </a:xfrm>
          <a:solidFill>
            <a:srgbClr val="00B0F0"/>
          </a:solidFill>
        </p:spPr>
        <p:txBody>
          <a:bodyPr>
            <a:normAutofit fontScale="90000"/>
          </a:bodyPr>
          <a:lstStyle/>
          <a:p>
            <a:pPr>
              <a:lnSpc>
                <a:spcPct val="100000"/>
              </a:lnSpc>
            </a:pPr>
            <a:r>
              <a:rPr lang="en-GB" sz="2400" u="sng" dirty="0" smtClean="0">
                <a:latin typeface="Comic Sans MS" panose="030F0702030302020204" pitchFamily="66" charset="0"/>
              </a:rPr>
              <a:t/>
            </a:r>
            <a:br>
              <a:rPr lang="en-GB" sz="2400" u="sng" dirty="0" smtClean="0">
                <a:latin typeface="Comic Sans MS" panose="030F0702030302020204" pitchFamily="66" charset="0"/>
              </a:rPr>
            </a:br>
            <a:r>
              <a:rPr lang="en-GB" sz="2400" u="sng" dirty="0" smtClean="0">
                <a:latin typeface="Comic Sans MS" panose="030F0702030302020204" pitchFamily="66" charset="0"/>
              </a:rPr>
              <a:t>Holy Communion/Mass/Eucharist/Lord’s Supper</a:t>
            </a:r>
            <a:br>
              <a:rPr lang="en-GB" sz="2400" u="sng" dirty="0" smtClean="0">
                <a:latin typeface="Comic Sans MS" panose="030F0702030302020204" pitchFamily="66" charset="0"/>
              </a:rPr>
            </a:br>
            <a:r>
              <a:rPr lang="en-GB" sz="1300" b="1" dirty="0">
                <a:latin typeface="Comic Sans MS" panose="030F0702030302020204" pitchFamily="66" charset="0"/>
              </a:rPr>
              <a:t>Communion</a:t>
            </a:r>
            <a:r>
              <a:rPr lang="en-GB" sz="1300" dirty="0">
                <a:latin typeface="Comic Sans MS" panose="030F0702030302020204" pitchFamily="66" charset="0"/>
              </a:rPr>
              <a:t> or the </a:t>
            </a:r>
            <a:r>
              <a:rPr lang="en-GB" sz="1300" b="1" dirty="0">
                <a:latin typeface="Comic Sans MS" panose="030F0702030302020204" pitchFamily="66" charset="0"/>
              </a:rPr>
              <a:t>Lord's Supper</a:t>
            </a:r>
            <a:r>
              <a:rPr lang="en-GB" sz="1300" dirty="0">
                <a:latin typeface="Comic Sans MS" panose="030F0702030302020204" pitchFamily="66" charset="0"/>
              </a:rPr>
              <a:t> is the breaking and eating of bread to </a:t>
            </a:r>
            <a:r>
              <a:rPr lang="en-GB" sz="1300" b="1" dirty="0">
                <a:latin typeface="Comic Sans MS" panose="030F0702030302020204" pitchFamily="66" charset="0"/>
              </a:rPr>
              <a:t>symbolize</a:t>
            </a:r>
            <a:r>
              <a:rPr lang="en-GB" sz="1300" dirty="0">
                <a:latin typeface="Comic Sans MS" panose="030F0702030302020204" pitchFamily="66" charset="0"/>
              </a:rPr>
              <a:t> Christ's body broken </a:t>
            </a:r>
            <a:r>
              <a:rPr lang="en-GB" sz="1300" dirty="0" smtClean="0">
                <a:latin typeface="Comic Sans MS" panose="030F0702030302020204" pitchFamily="66" charset="0"/>
              </a:rPr>
              <a:t>for</a:t>
            </a:r>
            <a:br>
              <a:rPr lang="en-GB" sz="1300" dirty="0" smtClean="0">
                <a:latin typeface="Comic Sans MS" panose="030F0702030302020204" pitchFamily="66" charset="0"/>
              </a:rPr>
            </a:br>
            <a:r>
              <a:rPr lang="en-GB" sz="1300" dirty="0" smtClean="0">
                <a:latin typeface="Comic Sans MS" panose="030F0702030302020204" pitchFamily="66" charset="0"/>
              </a:rPr>
              <a:t> Christian’s and </a:t>
            </a:r>
            <a:r>
              <a:rPr lang="en-GB" sz="1300" dirty="0">
                <a:latin typeface="Comic Sans MS" panose="030F0702030302020204" pitchFamily="66" charset="0"/>
              </a:rPr>
              <a:t>drinking wine to </a:t>
            </a:r>
            <a:r>
              <a:rPr lang="en-GB" sz="1300" dirty="0" smtClean="0">
                <a:latin typeface="Comic Sans MS" panose="030F0702030302020204" pitchFamily="66" charset="0"/>
              </a:rPr>
              <a:t>remember the </a:t>
            </a:r>
            <a:r>
              <a:rPr lang="en-GB" sz="1300" dirty="0">
                <a:latin typeface="Comic Sans MS" panose="030F0702030302020204" pitchFamily="66" charset="0"/>
              </a:rPr>
              <a:t>blood he shed for </a:t>
            </a:r>
            <a:r>
              <a:rPr lang="en-GB" sz="1300" dirty="0" smtClean="0">
                <a:latin typeface="Comic Sans MS" panose="030F0702030302020204" pitchFamily="66" charset="0"/>
              </a:rPr>
              <a:t>their </a:t>
            </a:r>
            <a:r>
              <a:rPr lang="en-GB" sz="1300" dirty="0">
                <a:latin typeface="Comic Sans MS" panose="030F0702030302020204" pitchFamily="66" charset="0"/>
              </a:rPr>
              <a:t>sins. </a:t>
            </a:r>
            <a:r>
              <a:rPr lang="en-GB" sz="1300" dirty="0" smtClean="0">
                <a:latin typeface="Comic Sans MS" panose="030F0702030302020204" pitchFamily="66" charset="0"/>
              </a:rPr>
              <a:t>It says in the Bible that Jesus broke</a:t>
            </a:r>
            <a:br>
              <a:rPr lang="en-GB" sz="1300" dirty="0" smtClean="0">
                <a:latin typeface="Comic Sans MS" panose="030F0702030302020204" pitchFamily="66" charset="0"/>
              </a:rPr>
            </a:br>
            <a:r>
              <a:rPr lang="en-GB" sz="1300" dirty="0">
                <a:latin typeface="Comic Sans MS" panose="030F0702030302020204" pitchFamily="66" charset="0"/>
              </a:rPr>
              <a:t> </a:t>
            </a:r>
            <a:r>
              <a:rPr lang="en-GB" sz="1300" dirty="0" smtClean="0">
                <a:latin typeface="Comic Sans MS" panose="030F0702030302020204" pitchFamily="66" charset="0"/>
              </a:rPr>
              <a:t>bread and drank wine saying ‘do this in remembrance of me.’</a:t>
            </a:r>
            <a:r>
              <a:rPr lang="en-GB" sz="1300" u="sng" dirty="0">
                <a:latin typeface="Comic Sans MS" panose="030F0702030302020204" pitchFamily="66" charset="0"/>
              </a:rPr>
              <a:t/>
            </a:r>
            <a:br>
              <a:rPr lang="en-GB" sz="1300" u="sng" dirty="0">
                <a:latin typeface="Comic Sans MS" panose="030F0702030302020204" pitchFamily="66" charset="0"/>
              </a:rPr>
            </a:br>
            <a:endParaRPr lang="en-GB" sz="1300" dirty="0">
              <a:latin typeface="Comic Sans MS" panose="030F0702030302020204" pitchFamily="66" charset="0"/>
            </a:endParaRPr>
          </a:p>
        </p:txBody>
      </p:sp>
      <p:sp>
        <p:nvSpPr>
          <p:cNvPr id="4" name="Content Placeholder 3"/>
          <p:cNvSpPr>
            <a:spLocks noGrp="1"/>
          </p:cNvSpPr>
          <p:nvPr>
            <p:ph sz="half" idx="2"/>
          </p:nvPr>
        </p:nvSpPr>
        <p:spPr>
          <a:solidFill>
            <a:srgbClr val="6666FF"/>
          </a:solidFill>
        </p:spPr>
        <p:txBody>
          <a:bodyPr>
            <a:normAutofit lnSpcReduction="10000"/>
          </a:bodyPr>
          <a:lstStyle/>
          <a:p>
            <a:pPr marL="1371600" lvl="3" indent="0">
              <a:buNone/>
            </a:pPr>
            <a:r>
              <a:rPr lang="en-GB" dirty="0" smtClean="0"/>
              <a:t>1		2	3</a:t>
            </a:r>
          </a:p>
          <a:p>
            <a:pPr marL="1371600" lvl="3" indent="0">
              <a:buNone/>
            </a:pPr>
            <a:endParaRPr lang="en-GB" dirty="0" smtClean="0"/>
          </a:p>
          <a:p>
            <a:pPr marL="1371600" lvl="3" indent="0">
              <a:buNone/>
            </a:pPr>
            <a:endParaRPr lang="en-GB" dirty="0" smtClean="0"/>
          </a:p>
          <a:p>
            <a:pPr marL="1371600" lvl="3" indent="0">
              <a:buNone/>
            </a:pPr>
            <a:endParaRPr lang="en-GB" dirty="0"/>
          </a:p>
          <a:p>
            <a:pPr marL="1371600" lvl="3" indent="0">
              <a:buNone/>
            </a:pPr>
            <a:endParaRPr lang="en-GB" dirty="0" smtClean="0"/>
          </a:p>
          <a:p>
            <a:pPr marL="1371600" lvl="3" indent="0">
              <a:buNone/>
            </a:pPr>
            <a:endParaRPr lang="en-GB" dirty="0"/>
          </a:p>
          <a:p>
            <a:pPr marL="1371600" lvl="3" indent="0">
              <a:buNone/>
            </a:pPr>
            <a:r>
              <a:rPr lang="en-GB" dirty="0" smtClean="0"/>
              <a:t>4		5	6</a:t>
            </a:r>
          </a:p>
          <a:p>
            <a:pPr marL="1371600" lvl="3" indent="0">
              <a:buNone/>
            </a:pPr>
            <a:endParaRPr lang="en-GB" dirty="0" smtClean="0"/>
          </a:p>
          <a:p>
            <a:pPr marL="1371600" lvl="3" indent="0">
              <a:buNone/>
            </a:pPr>
            <a:endParaRPr lang="en-GB" dirty="0"/>
          </a:p>
          <a:p>
            <a:pPr marL="1371600" lvl="3" indent="0">
              <a:buNone/>
            </a:pPr>
            <a:endParaRPr lang="en-GB" dirty="0" smtClean="0"/>
          </a:p>
          <a:p>
            <a:pPr marL="1371600" lvl="3" indent="0">
              <a:buNone/>
            </a:pPr>
            <a:r>
              <a:rPr lang="en-GB" dirty="0" smtClean="0"/>
              <a:t>			</a:t>
            </a:r>
            <a:endParaRPr lang="en-GB" dirty="0"/>
          </a:p>
        </p:txBody>
      </p:sp>
      <p:sp>
        <p:nvSpPr>
          <p:cNvPr id="5" name="Content Placeholder 5"/>
          <p:cNvSpPr>
            <a:spLocks noGrp="1"/>
          </p:cNvSpPr>
          <p:nvPr>
            <p:ph sz="half" idx="1"/>
          </p:nvPr>
        </p:nvSpPr>
        <p:spPr>
          <a:solidFill>
            <a:srgbClr val="6666FF"/>
          </a:solidFill>
        </p:spPr>
        <p:txBody>
          <a:bodyPr>
            <a:normAutofit lnSpcReduction="10000"/>
          </a:bodyPr>
          <a:lstStyle/>
          <a:p>
            <a:pPr marL="0" indent="0">
              <a:buNone/>
            </a:pPr>
            <a:r>
              <a:rPr lang="en-GB" sz="1600" dirty="0" smtClean="0">
                <a:latin typeface="Comic Sans MS" panose="030F0702030302020204" pitchFamily="66" charset="0"/>
              </a:rPr>
              <a:t>The Last Supper</a:t>
            </a:r>
            <a:r>
              <a:rPr lang="en-GB" sz="1600" dirty="0">
                <a:latin typeface="Comic Sans MS" panose="030F0702030302020204" pitchFamily="66" charset="0"/>
              </a:rPr>
              <a:t> </a:t>
            </a:r>
            <a:r>
              <a:rPr lang="en-GB" sz="1300" dirty="0" smtClean="0">
                <a:latin typeface="Comic Sans MS" panose="030F0702030302020204" pitchFamily="66" charset="0"/>
              </a:rPr>
              <a:t>Jesus shared a last meal with his disciples and during the meal he shared bread and wine with them (see above)</a:t>
            </a:r>
            <a:r>
              <a:rPr lang="en-GB" sz="1300" dirty="0" smtClean="0">
                <a:latin typeface="Comic Sans MS" panose="030F0702030302020204" pitchFamily="66" charset="0"/>
              </a:rPr>
              <a:t>.</a:t>
            </a:r>
            <a:endParaRPr lang="en-GB" sz="1300" dirty="0" smtClean="0">
              <a:latin typeface="Comic Sans MS" panose="030F0702030302020204" pitchFamily="66" charset="0"/>
            </a:endParaRPr>
          </a:p>
          <a:p>
            <a:pPr marL="0" indent="0">
              <a:buNone/>
            </a:pPr>
            <a:r>
              <a:rPr lang="en-GB" sz="1600" dirty="0" smtClean="0">
                <a:latin typeface="Comic Sans MS" panose="030F0702030302020204" pitchFamily="66" charset="0"/>
              </a:rPr>
              <a:t>1.Garden of Gethsemane </a:t>
            </a:r>
            <a:r>
              <a:rPr lang="en-GB" sz="1200" dirty="0" smtClean="0">
                <a:latin typeface="Comic Sans MS" panose="030F0702030302020204" pitchFamily="66" charset="0"/>
              </a:rPr>
              <a:t>After the Last Supper Jesus took some of his disciples outside and told them to keep watch and pray while he went alone to pray to God.</a:t>
            </a:r>
            <a:endParaRPr lang="en-GB" sz="1200" dirty="0" smtClean="0">
              <a:latin typeface="Comic Sans MS" panose="030F0702030302020204" pitchFamily="66" charset="0"/>
            </a:endParaRPr>
          </a:p>
          <a:p>
            <a:pPr marL="0" indent="0">
              <a:buNone/>
            </a:pPr>
            <a:r>
              <a:rPr lang="en-GB" sz="1600" dirty="0" smtClean="0">
                <a:latin typeface="Comic Sans MS" panose="030F0702030302020204" pitchFamily="66" charset="0"/>
              </a:rPr>
              <a:t>2. Judas’ betrayal and Jesus’ arrest</a:t>
            </a:r>
            <a:r>
              <a:rPr lang="en-GB" sz="1200" dirty="0" smtClean="0">
                <a:latin typeface="Comic Sans MS" panose="030F0702030302020204" pitchFamily="66" charset="0"/>
              </a:rPr>
              <a:t>. </a:t>
            </a:r>
            <a:r>
              <a:rPr lang="en-GB" sz="1200" dirty="0" smtClean="0"/>
              <a:t>While in the Garden of Gethsemane, Judas (one of the disciples) came up to Jesus and kissed him, a sign to the soldiers that the man he kissed was Jesus. According to Matthe</a:t>
            </a:r>
            <a:r>
              <a:rPr lang="en-GB" sz="1200" dirty="0" smtClean="0"/>
              <a:t>w’s Gospel Judas had betrayed Jesus for a bribe/money.</a:t>
            </a:r>
          </a:p>
          <a:p>
            <a:pPr marL="0" indent="0">
              <a:buNone/>
            </a:pPr>
            <a:r>
              <a:rPr lang="en-GB" sz="1600" dirty="0" smtClean="0">
                <a:latin typeface="Comic Sans MS" panose="030F0702030302020204" pitchFamily="66" charset="0"/>
              </a:rPr>
              <a:t>3. Jesus’ trial </a:t>
            </a:r>
            <a:r>
              <a:rPr lang="en-GB" sz="1200" dirty="0">
                <a:latin typeface="Comic Sans MS" panose="030F0702030302020204" pitchFamily="66" charset="0"/>
              </a:rPr>
              <a:t>The Jewish leaders then take Jesus to </a:t>
            </a:r>
            <a:r>
              <a:rPr lang="en-GB" sz="1200" dirty="0" smtClean="0">
                <a:latin typeface="Comic Sans MS" panose="030F0702030302020204" pitchFamily="66" charset="0"/>
              </a:rPr>
              <a:t>Pontius Pilate, the </a:t>
            </a:r>
            <a:r>
              <a:rPr lang="en-GB" sz="1200" dirty="0">
                <a:latin typeface="Comic Sans MS" panose="030F0702030302020204" pitchFamily="66" charset="0"/>
              </a:rPr>
              <a:t>governor of Roman </a:t>
            </a:r>
            <a:r>
              <a:rPr lang="en-GB" sz="1200" dirty="0" smtClean="0">
                <a:latin typeface="Comic Sans MS" panose="030F0702030302020204" pitchFamily="66" charset="0"/>
              </a:rPr>
              <a:t>Judaea, </a:t>
            </a:r>
            <a:r>
              <a:rPr lang="en-GB" sz="1200" dirty="0">
                <a:latin typeface="Comic Sans MS" panose="030F0702030302020204" pitchFamily="66" charset="0"/>
              </a:rPr>
              <a:t>and ask that he be tried for claiming to be the King of the </a:t>
            </a:r>
            <a:r>
              <a:rPr lang="en-GB" sz="1200" dirty="0" smtClean="0">
                <a:latin typeface="Comic Sans MS" panose="030F0702030302020204" pitchFamily="66" charset="0"/>
              </a:rPr>
              <a:t>Jews. </a:t>
            </a:r>
          </a:p>
          <a:p>
            <a:pPr marL="0" indent="0">
              <a:buNone/>
            </a:pPr>
            <a:r>
              <a:rPr lang="en-GB" sz="1600" dirty="0" smtClean="0">
                <a:latin typeface="Comic Sans MS" panose="030F0702030302020204" pitchFamily="66" charset="0"/>
              </a:rPr>
              <a:t>4. Peter’s denial </a:t>
            </a:r>
            <a:r>
              <a:rPr lang="en-GB" sz="1200" dirty="0" smtClean="0">
                <a:latin typeface="Comic Sans MS" panose="030F0702030302020204" pitchFamily="66" charset="0"/>
              </a:rPr>
              <a:t>Jesus had predicted that there would come a time when Peter, one of his disciples, would say that he didn’t know Jesus. Jesus said that on the third time of him saying it, he would hear a cockerel crow. </a:t>
            </a:r>
          </a:p>
          <a:p>
            <a:pPr marL="0" indent="0">
              <a:buNone/>
            </a:pPr>
            <a:r>
              <a:rPr lang="en-GB" sz="1600" dirty="0" smtClean="0">
                <a:latin typeface="Comic Sans MS" panose="030F0702030302020204" pitchFamily="66" charset="0"/>
              </a:rPr>
              <a:t>5. Jesus’ death/crucifixion </a:t>
            </a:r>
            <a:r>
              <a:rPr lang="en-GB" sz="1200" dirty="0" smtClean="0">
                <a:latin typeface="Comic Sans MS" panose="030F0702030302020204" pitchFamily="66" charset="0"/>
              </a:rPr>
              <a:t>Jesus had been sentenced to death on a cross at his trial. </a:t>
            </a:r>
          </a:p>
          <a:p>
            <a:pPr marL="0" indent="0">
              <a:buNone/>
            </a:pPr>
            <a:r>
              <a:rPr lang="en-GB" sz="1700" dirty="0" smtClean="0">
                <a:latin typeface="Comic Sans MS" panose="030F0702030302020204" pitchFamily="66" charset="0"/>
              </a:rPr>
              <a:t>6. resurrection-</a:t>
            </a:r>
            <a:r>
              <a:rPr lang="en-GB" sz="1200" dirty="0" smtClean="0">
                <a:latin typeface="Comic Sans MS" panose="030F0702030302020204" pitchFamily="66" charset="0"/>
              </a:rPr>
              <a:t>Christian</a:t>
            </a:r>
            <a:r>
              <a:rPr lang="en-GB" sz="1700" dirty="0" smtClean="0">
                <a:latin typeface="Comic Sans MS" panose="030F0702030302020204" pitchFamily="66" charset="0"/>
              </a:rPr>
              <a:t> </a:t>
            </a:r>
            <a:r>
              <a:rPr lang="en-GB" sz="1300" dirty="0">
                <a:latin typeface="Comic Sans MS" panose="030F0702030302020204" pitchFamily="66" charset="0"/>
              </a:rPr>
              <a:t>belief in Jesus being ‘raised from the dead’, the third day after he died on the cross. </a:t>
            </a:r>
            <a:endParaRPr lang="en-GB" sz="1300" dirty="0" smtClean="0">
              <a:latin typeface="Comic Sans MS" panose="030F0702030302020204" pitchFamily="66" charset="0"/>
            </a:endParaRPr>
          </a:p>
          <a:p>
            <a:pPr marL="0" indent="0">
              <a:buNone/>
            </a:pPr>
            <a:endParaRPr lang="en-GB" sz="1200" dirty="0">
              <a:latin typeface="Comic Sans MS" panose="030F0702030302020204" pitchFamily="66" charset="0"/>
            </a:endParaRPr>
          </a:p>
          <a:p>
            <a:pPr marL="0" indent="0">
              <a:buNone/>
            </a:pPr>
            <a:endParaRPr lang="en-GB" sz="1200" dirty="0" smtClean="0">
              <a:latin typeface="Comic Sans MS" panose="030F0702030302020204" pitchFamily="66" charset="0"/>
            </a:endParaRPr>
          </a:p>
          <a:p>
            <a:pPr marL="0" indent="0">
              <a:buNone/>
            </a:pPr>
            <a:endParaRPr lang="en-GB" sz="2400" dirty="0" smtClean="0">
              <a:latin typeface="Comic Sans MS" panose="030F0702030302020204" pitchFamily="66" charset="0"/>
            </a:endParaRPr>
          </a:p>
        </p:txBody>
      </p:sp>
      <p:pic>
        <p:nvPicPr>
          <p:cNvPr id="1026" name="Picture 2" descr="Image result for last sup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78006" y="800123"/>
            <a:ext cx="1375794" cy="77388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holy communion meani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70723" y="368019"/>
            <a:ext cx="1307283" cy="73534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garden of gethsemane jesus praye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r="3626" b="3236"/>
          <a:stretch/>
        </p:blipFill>
        <p:spPr bwMode="auto">
          <a:xfrm>
            <a:off x="7167970" y="2101577"/>
            <a:ext cx="1065168" cy="1494609"/>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Image result for judas's betrayal"/>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336619" y="2101577"/>
            <a:ext cx="1456849" cy="1427117"/>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Image result for trial of jesu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07882" y="2226556"/>
            <a:ext cx="1331504" cy="926264"/>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Image result for peters denial"/>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991215" y="4002767"/>
            <a:ext cx="1513272" cy="882742"/>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Image result for crucifixion of christ"/>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670723" y="4001294"/>
            <a:ext cx="671793" cy="100178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Image result for resurrection of christ"/>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482645" y="4046942"/>
            <a:ext cx="1520365" cy="7943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25471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TotalTime>
  <Words>641</Words>
  <Application>Microsoft Office PowerPoint</Application>
  <PresentationFormat>Widescreen</PresentationFormat>
  <Paragraphs>44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Comic Sans MS</vt:lpstr>
      <vt:lpstr>Office Theme</vt:lpstr>
      <vt:lpstr>Year 6 Religious Education Knowledge Organiser Spring 2 What do Christians believe Jesus did to  ‘save’ people?(Salvation)</vt:lpstr>
      <vt:lpstr> Holy Communion/Mass/Eucharist/Lord’s Supper Communion or the Lord's Supper is the breaking and eating of bread to symbolize Christ's body broken for  Christian’s and drinking wine to remember the blood he shed for their sins. It says in the Bible that Jesus broke  bread and drank wine saying ‘do this in remembrance of 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Reception Religious Education Knowledge Organiser Spring 2 Why is Easter Special to Christians?</dc:title>
  <dc:creator>lnoon</dc:creator>
  <cp:lastModifiedBy>lnoon</cp:lastModifiedBy>
  <cp:revision>23</cp:revision>
  <dcterms:created xsi:type="dcterms:W3CDTF">2021-01-25T10:46:00Z</dcterms:created>
  <dcterms:modified xsi:type="dcterms:W3CDTF">2021-02-10T14:28:14Z</dcterms:modified>
</cp:coreProperties>
</file>