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E1A0D-C730-4CA4-B7E4-DA8E1DB4808D}" type="datetimeFigureOut">
              <a:rPr lang="en-GB" smtClean="0"/>
              <a:t>05/02/2021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449D4-39A5-45A3-967C-1BB0C5AF0D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38425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E1A0D-C730-4CA4-B7E4-DA8E1DB4808D}" type="datetimeFigureOut">
              <a:rPr lang="en-GB" smtClean="0"/>
              <a:t>05/02/2021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449D4-39A5-45A3-967C-1BB0C5AF0D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13827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E1A0D-C730-4CA4-B7E4-DA8E1DB4808D}" type="datetimeFigureOut">
              <a:rPr lang="en-GB" smtClean="0"/>
              <a:t>05/02/2021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449D4-39A5-45A3-967C-1BB0C5AF0D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99909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E1A0D-C730-4CA4-B7E4-DA8E1DB4808D}" type="datetimeFigureOut">
              <a:rPr lang="en-GB" smtClean="0"/>
              <a:t>05/02/2021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449D4-39A5-45A3-967C-1BB0C5AF0D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31170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E1A0D-C730-4CA4-B7E4-DA8E1DB4808D}" type="datetimeFigureOut">
              <a:rPr lang="en-GB" smtClean="0"/>
              <a:t>05/02/2021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449D4-39A5-45A3-967C-1BB0C5AF0D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15376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E1A0D-C730-4CA4-B7E4-DA8E1DB4808D}" type="datetimeFigureOut">
              <a:rPr lang="en-GB" smtClean="0"/>
              <a:t>05/02/2021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449D4-39A5-45A3-967C-1BB0C5AF0D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68338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E1A0D-C730-4CA4-B7E4-DA8E1DB4808D}" type="datetimeFigureOut">
              <a:rPr lang="en-GB" smtClean="0"/>
              <a:t>05/02/2021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449D4-39A5-45A3-967C-1BB0C5AF0D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78825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E1A0D-C730-4CA4-B7E4-DA8E1DB4808D}" type="datetimeFigureOut">
              <a:rPr lang="en-GB" smtClean="0"/>
              <a:t>05/02/2021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449D4-39A5-45A3-967C-1BB0C5AF0D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25861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E1A0D-C730-4CA4-B7E4-DA8E1DB4808D}" type="datetimeFigureOut">
              <a:rPr lang="en-GB" smtClean="0"/>
              <a:t>05/02/2021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449D4-39A5-45A3-967C-1BB0C5AF0D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34589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E1A0D-C730-4CA4-B7E4-DA8E1DB4808D}" type="datetimeFigureOut">
              <a:rPr lang="en-GB" smtClean="0"/>
              <a:t>05/02/2021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449D4-39A5-45A3-967C-1BB0C5AF0D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76062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E1A0D-C730-4CA4-B7E4-DA8E1DB4808D}" type="datetimeFigureOut">
              <a:rPr lang="en-GB" smtClean="0"/>
              <a:t>05/02/2021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449D4-39A5-45A3-967C-1BB0C5AF0D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1183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EE1A0D-C730-4CA4-B7E4-DA8E1DB4808D}" type="datetimeFigureOut">
              <a:rPr lang="en-GB" smtClean="0"/>
              <a:t>05/02/2021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0449D4-39A5-45A3-967C-1BB0C5AF0D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53533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solidFill>
            <a:srgbClr val="00B0F0"/>
          </a:solidFill>
        </p:spPr>
        <p:txBody>
          <a:bodyPr>
            <a:normAutofit/>
          </a:bodyPr>
          <a:lstStyle/>
          <a:p>
            <a:r>
              <a:rPr lang="en-GB" sz="2000" dirty="0" smtClean="0">
                <a:latin typeface="Comic Sans MS" panose="030F0702030302020204" pitchFamily="66" charset="0"/>
              </a:rPr>
              <a:t>Year </a:t>
            </a:r>
            <a:r>
              <a:rPr lang="en-GB" sz="2000" dirty="0" smtClean="0">
                <a:latin typeface="Comic Sans MS" panose="030F0702030302020204" pitchFamily="66" charset="0"/>
              </a:rPr>
              <a:t>4 </a:t>
            </a:r>
            <a:r>
              <a:rPr lang="en-GB" sz="2000" dirty="0" smtClean="0">
                <a:latin typeface="Comic Sans MS" panose="030F0702030302020204" pitchFamily="66" charset="0"/>
              </a:rPr>
              <a:t>Religious Education Knowledge Organiser</a:t>
            </a:r>
            <a:r>
              <a:rPr lang="en-GB" sz="3600" dirty="0" smtClean="0">
                <a:latin typeface="Comic Sans MS" panose="030F0702030302020204" pitchFamily="66" charset="0"/>
              </a:rPr>
              <a:t/>
            </a:r>
            <a:br>
              <a:rPr lang="en-GB" sz="3600" dirty="0" smtClean="0">
                <a:latin typeface="Comic Sans MS" panose="030F0702030302020204" pitchFamily="66" charset="0"/>
              </a:rPr>
            </a:br>
            <a:r>
              <a:rPr lang="en-GB" sz="2700" dirty="0" smtClean="0">
                <a:latin typeface="Comic Sans MS" panose="030F0702030302020204" pitchFamily="66" charset="0"/>
              </a:rPr>
              <a:t>Spring 2 Why </a:t>
            </a:r>
            <a:r>
              <a:rPr lang="en-GB" sz="2700" dirty="0" smtClean="0">
                <a:latin typeface="Comic Sans MS" panose="030F0702030302020204" pitchFamily="66" charset="0"/>
              </a:rPr>
              <a:t>do Christians call the day Jesus </a:t>
            </a:r>
            <a:br>
              <a:rPr lang="en-GB" sz="2700" dirty="0" smtClean="0">
                <a:latin typeface="Comic Sans MS" panose="030F0702030302020204" pitchFamily="66" charset="0"/>
              </a:rPr>
            </a:br>
            <a:r>
              <a:rPr lang="en-GB" sz="2700" dirty="0" smtClean="0">
                <a:latin typeface="Comic Sans MS" panose="030F0702030302020204" pitchFamily="66" charset="0"/>
              </a:rPr>
              <a:t>died ‘Good Friday’? (Salvation)</a:t>
            </a:r>
            <a:endParaRPr lang="en-GB" sz="2700" dirty="0">
              <a:latin typeface="Comic Sans MS" panose="030F0702030302020204" pitchFamily="66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53297" cy="4501638"/>
          </a:xfrm>
          <a:solidFill>
            <a:srgbClr val="FFFF00"/>
          </a:solidFill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GB" u="sng" dirty="0" smtClean="0">
                <a:latin typeface="Comic Sans MS" panose="030F0702030302020204" pitchFamily="66" charset="0"/>
              </a:rPr>
              <a:t>Key Vocabulary and Terms</a:t>
            </a:r>
          </a:p>
          <a:p>
            <a:r>
              <a:rPr lang="en-GB" sz="1800" dirty="0" smtClean="0">
                <a:latin typeface="Comic Sans MS" panose="030F0702030302020204" pitchFamily="66" charset="0"/>
              </a:rPr>
              <a:t>Christian</a:t>
            </a:r>
            <a:r>
              <a:rPr lang="en-GB" dirty="0" smtClean="0">
                <a:latin typeface="Comic Sans MS" panose="030F0702030302020204" pitchFamily="66" charset="0"/>
              </a:rPr>
              <a:t>-</a:t>
            </a:r>
            <a:r>
              <a:rPr lang="en-GB" sz="1300" dirty="0">
                <a:latin typeface="Comic Sans MS" panose="030F0702030302020204" pitchFamily="66" charset="0"/>
              </a:rPr>
              <a:t>A</a:t>
            </a:r>
            <a:r>
              <a:rPr lang="en-GB" sz="1300" dirty="0" smtClean="0">
                <a:latin typeface="Comic Sans MS" panose="030F0702030302020204" pitchFamily="66" charset="0"/>
              </a:rPr>
              <a:t> person who follows and believes in the teachings of Jesus, God and the Holy Spirit</a:t>
            </a:r>
          </a:p>
          <a:p>
            <a:r>
              <a:rPr lang="en-GB" sz="1800" dirty="0" smtClean="0">
                <a:latin typeface="Comic Sans MS" panose="030F0702030302020204" pitchFamily="66" charset="0"/>
              </a:rPr>
              <a:t>Bible</a:t>
            </a:r>
            <a:r>
              <a:rPr lang="en-GB" dirty="0" smtClean="0">
                <a:latin typeface="Comic Sans MS" panose="030F0702030302020204" pitchFamily="66" charset="0"/>
              </a:rPr>
              <a:t>-</a:t>
            </a:r>
            <a:r>
              <a:rPr lang="en-GB" sz="1300" dirty="0">
                <a:latin typeface="Comic Sans MS" panose="030F0702030302020204" pitchFamily="66" charset="0"/>
              </a:rPr>
              <a:t>T</a:t>
            </a:r>
            <a:r>
              <a:rPr lang="en-GB" sz="1300" dirty="0" smtClean="0">
                <a:latin typeface="Comic Sans MS" panose="030F0702030302020204" pitchFamily="66" charset="0"/>
              </a:rPr>
              <a:t>he holy book that Christians read to learn more and guide them in their beliefs.</a:t>
            </a:r>
          </a:p>
          <a:p>
            <a:r>
              <a:rPr lang="en-GB" sz="1800" dirty="0">
                <a:latin typeface="Comic Sans MS" panose="030F0702030302020204" pitchFamily="66" charset="0"/>
              </a:rPr>
              <a:t>s</a:t>
            </a:r>
            <a:r>
              <a:rPr lang="en-GB" sz="1800" dirty="0" smtClean="0">
                <a:latin typeface="Comic Sans MS" panose="030F0702030302020204" pitchFamily="66" charset="0"/>
              </a:rPr>
              <a:t>alvation</a:t>
            </a:r>
            <a:r>
              <a:rPr lang="en-GB" dirty="0" smtClean="0">
                <a:latin typeface="Comic Sans MS" panose="030F0702030302020204" pitchFamily="66" charset="0"/>
              </a:rPr>
              <a:t>-</a:t>
            </a:r>
            <a:r>
              <a:rPr lang="en-GB" sz="1300" dirty="0" smtClean="0">
                <a:latin typeface="Comic Sans MS" panose="030F0702030302020204" pitchFamily="66" charset="0"/>
              </a:rPr>
              <a:t>Christian</a:t>
            </a:r>
            <a:r>
              <a:rPr lang="en-GB" dirty="0" smtClean="0">
                <a:latin typeface="Comic Sans MS" panose="030F0702030302020204" pitchFamily="66" charset="0"/>
              </a:rPr>
              <a:t> </a:t>
            </a:r>
            <a:r>
              <a:rPr lang="en-GB" sz="1300" dirty="0" smtClean="0">
                <a:latin typeface="Comic Sans MS" panose="030F0702030302020204" pitchFamily="66" charset="0"/>
              </a:rPr>
              <a:t>belief in being rescued by God from the things they have done wrong through Jesus’s death and resurrection. </a:t>
            </a:r>
          </a:p>
          <a:p>
            <a:r>
              <a:rPr lang="en-GB" sz="1800" dirty="0" smtClean="0">
                <a:latin typeface="Comic Sans MS" panose="030F0702030302020204" pitchFamily="66" charset="0"/>
              </a:rPr>
              <a:t>Easter</a:t>
            </a:r>
            <a:r>
              <a:rPr lang="en-GB" sz="1300" dirty="0" smtClean="0">
                <a:latin typeface="Comic Sans MS" panose="030F0702030302020204" pitchFamily="66" charset="0"/>
              </a:rPr>
              <a:t>-A Christian </a:t>
            </a:r>
            <a:r>
              <a:rPr lang="en-GB" sz="1300" dirty="0">
                <a:latin typeface="Comic Sans MS" panose="030F0702030302020204" pitchFamily="66" charset="0"/>
              </a:rPr>
              <a:t>holiday that celebrates the belief in the resurrection of </a:t>
            </a:r>
            <a:r>
              <a:rPr lang="en-GB" sz="1300" dirty="0" smtClean="0">
                <a:latin typeface="Comic Sans MS" panose="030F0702030302020204" pitchFamily="66" charset="0"/>
              </a:rPr>
              <a:t>Christ</a:t>
            </a:r>
          </a:p>
          <a:p>
            <a:r>
              <a:rPr lang="en-GB" sz="1800" dirty="0" smtClean="0">
                <a:latin typeface="Comic Sans MS" panose="030F0702030302020204" pitchFamily="66" charset="0"/>
              </a:rPr>
              <a:t>Jesus/Messiah/Christ</a:t>
            </a:r>
            <a:r>
              <a:rPr lang="en-GB" dirty="0" smtClean="0">
                <a:latin typeface="Comic Sans MS" panose="030F0702030302020204" pitchFamily="66" charset="0"/>
              </a:rPr>
              <a:t>-</a:t>
            </a:r>
            <a:r>
              <a:rPr lang="en-GB" sz="1200" dirty="0">
                <a:latin typeface="Comic Sans MS" panose="030F0702030302020204" pitchFamily="66" charset="0"/>
              </a:rPr>
              <a:t>C</a:t>
            </a:r>
            <a:r>
              <a:rPr lang="en-GB" sz="1200" dirty="0" smtClean="0">
                <a:latin typeface="Comic Sans MS" panose="030F0702030302020204" pitchFamily="66" charset="0"/>
              </a:rPr>
              <a:t>hristians believe that he is the Messiah, God in the flesh, the one who has come to save them.</a:t>
            </a:r>
            <a:endParaRPr lang="en-GB" dirty="0" smtClean="0">
              <a:latin typeface="Comic Sans MS" panose="030F0702030302020204" pitchFamily="66" charset="0"/>
            </a:endParaRPr>
          </a:p>
          <a:p>
            <a:r>
              <a:rPr lang="en-GB" sz="1800" dirty="0">
                <a:latin typeface="Comic Sans MS" panose="030F0702030302020204" pitchFamily="66" charset="0"/>
              </a:rPr>
              <a:t>r</a:t>
            </a:r>
            <a:r>
              <a:rPr lang="en-GB" sz="1800" dirty="0" smtClean="0">
                <a:latin typeface="Comic Sans MS" panose="030F0702030302020204" pitchFamily="66" charset="0"/>
              </a:rPr>
              <a:t>esurrection</a:t>
            </a:r>
            <a:r>
              <a:rPr lang="en-GB" dirty="0" smtClean="0">
                <a:latin typeface="Comic Sans MS" panose="030F0702030302020204" pitchFamily="66" charset="0"/>
              </a:rPr>
              <a:t>-</a:t>
            </a:r>
            <a:r>
              <a:rPr lang="en-GB" sz="1200" dirty="0" smtClean="0">
                <a:latin typeface="Comic Sans MS" panose="030F0702030302020204" pitchFamily="66" charset="0"/>
              </a:rPr>
              <a:t>Christian belief in Jesus being ‘raised from the dead’, the third day after he died on the cross</a:t>
            </a:r>
            <a:r>
              <a:rPr lang="en-GB" sz="1200" dirty="0" smtClean="0">
                <a:latin typeface="Comic Sans MS" panose="030F0702030302020204" pitchFamily="66" charset="0"/>
              </a:rPr>
              <a:t>.</a:t>
            </a:r>
          </a:p>
          <a:p>
            <a:r>
              <a:rPr lang="en-GB" sz="1800" dirty="0" smtClean="0">
                <a:latin typeface="Comic Sans MS" panose="030F0702030302020204" pitchFamily="66" charset="0"/>
              </a:rPr>
              <a:t>Mary-</a:t>
            </a:r>
            <a:r>
              <a:rPr lang="en-GB" sz="1100" dirty="0" smtClean="0">
                <a:latin typeface="Comic Sans MS" panose="030F0702030302020204" pitchFamily="66" charset="0"/>
              </a:rPr>
              <a:t>the earthly mother of Jesus.</a:t>
            </a:r>
          </a:p>
          <a:p>
            <a:r>
              <a:rPr lang="en-GB" sz="1800" dirty="0" smtClean="0">
                <a:latin typeface="Comic Sans MS" panose="030F0702030302020204" pitchFamily="66" charset="0"/>
              </a:rPr>
              <a:t>Gospels-</a:t>
            </a:r>
            <a:r>
              <a:rPr lang="en-GB" sz="1100" dirty="0" smtClean="0">
                <a:latin typeface="Comic Sans MS" panose="030F0702030302020204" pitchFamily="66" charset="0"/>
              </a:rPr>
              <a:t>the record of Christ’s teaching in the first four books of the New Testament part of the Bible</a:t>
            </a:r>
            <a:endParaRPr lang="en-GB" sz="1900" dirty="0" smtClean="0">
              <a:latin typeface="Comic Sans MS" panose="030F0702030302020204" pitchFamily="66" charset="0"/>
            </a:endParaRPr>
          </a:p>
          <a:p>
            <a:endParaRPr lang="en-GB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6172200" y="1825624"/>
            <a:ext cx="5283926" cy="4501639"/>
          </a:xfrm>
          <a:solidFill>
            <a:srgbClr val="6666FF"/>
          </a:solidFill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GB" u="sng" dirty="0" smtClean="0">
                <a:latin typeface="Comic Sans MS" panose="030F0702030302020204" pitchFamily="66" charset="0"/>
              </a:rPr>
              <a:t>What we will learn</a:t>
            </a:r>
          </a:p>
          <a:p>
            <a:pPr marL="0" indent="0">
              <a:buNone/>
            </a:pPr>
            <a:r>
              <a:rPr lang="en-GB" sz="1500" b="1" dirty="0">
                <a:solidFill>
                  <a:srgbClr val="7030A0"/>
                </a:solidFill>
                <a:latin typeface="Comic Sans MS" panose="030F0702030302020204" pitchFamily="66" charset="0"/>
              </a:rPr>
              <a:t>Making sense of belief</a:t>
            </a:r>
            <a:endParaRPr lang="en-GB" sz="1500" dirty="0">
              <a:solidFill>
                <a:srgbClr val="7030A0"/>
              </a:solidFill>
              <a:latin typeface="Comic Sans MS" panose="030F0702030302020204" pitchFamily="66" charset="0"/>
            </a:endParaRPr>
          </a:p>
          <a:p>
            <a:r>
              <a:rPr lang="en-GB" sz="1200" dirty="0">
                <a:solidFill>
                  <a:srgbClr val="7030A0"/>
                </a:solidFill>
                <a:latin typeface="Comic Sans MS" panose="030F0702030302020204" pitchFamily="66" charset="0"/>
              </a:rPr>
              <a:t>Recognise the word ‘Salvation’, and that Christians believe Jesus came to ‘save’ or ‘rescue’ people, e.g. by showing them how to live </a:t>
            </a:r>
          </a:p>
          <a:p>
            <a:r>
              <a:rPr lang="en-GB" sz="1200" dirty="0">
                <a:solidFill>
                  <a:srgbClr val="7030A0"/>
                </a:solidFill>
                <a:latin typeface="Comic Sans MS" panose="030F0702030302020204" pitchFamily="66" charset="0"/>
              </a:rPr>
              <a:t>Offer informed suggestions about what the events of Holy Week mean to Christians </a:t>
            </a:r>
          </a:p>
          <a:p>
            <a:r>
              <a:rPr lang="en-GB" sz="1200" dirty="0">
                <a:solidFill>
                  <a:srgbClr val="7030A0"/>
                </a:solidFill>
                <a:latin typeface="Comic Sans MS" panose="030F0702030302020204" pitchFamily="66" charset="0"/>
              </a:rPr>
              <a:t>Give examples of what Christians say about the importance of the events of Holy Week </a:t>
            </a:r>
          </a:p>
          <a:p>
            <a:pPr marL="0" indent="0">
              <a:buNone/>
            </a:pPr>
            <a:r>
              <a:rPr lang="en-GB" sz="1500" dirty="0" smtClean="0">
                <a:solidFill>
                  <a:schemeClr val="accent6">
                    <a:lumMod val="50000"/>
                  </a:schemeClr>
                </a:solidFill>
                <a:latin typeface="Comic Sans MS" panose="030F0702030302020204" pitchFamily="66" charset="0"/>
              </a:rPr>
              <a:t>Making </a:t>
            </a:r>
            <a:r>
              <a:rPr lang="en-GB" sz="1500" dirty="0" smtClean="0">
                <a:solidFill>
                  <a:schemeClr val="accent6">
                    <a:lumMod val="50000"/>
                  </a:schemeClr>
                </a:solidFill>
                <a:latin typeface="Comic Sans MS" panose="030F0702030302020204" pitchFamily="66" charset="0"/>
              </a:rPr>
              <a:t>connections</a:t>
            </a:r>
          </a:p>
          <a:p>
            <a:r>
              <a:rPr lang="en-GB" sz="1300" dirty="0">
                <a:solidFill>
                  <a:schemeClr val="accent6">
                    <a:lumMod val="50000"/>
                  </a:schemeClr>
                </a:solidFill>
                <a:latin typeface="Comic Sans MS" panose="030F0702030302020204" pitchFamily="66" charset="0"/>
              </a:rPr>
              <a:t>Raise thoughtful questions and suggest some answers about why Christians call the day Jesus died ‘Good Friday’, giving good reasons for their suggestions</a:t>
            </a:r>
            <a:r>
              <a:rPr lang="en-GB" sz="1300" dirty="0" smtClean="0">
                <a:solidFill>
                  <a:schemeClr val="accent6">
                    <a:lumMod val="50000"/>
                  </a:schemeClr>
                </a:solidFill>
                <a:latin typeface="Comic Sans MS" panose="030F0702030302020204" pitchFamily="66" charset="0"/>
              </a:rPr>
              <a:t>.</a:t>
            </a:r>
          </a:p>
          <a:p>
            <a:pPr marL="0" indent="0">
              <a:buNone/>
            </a:pPr>
            <a:r>
              <a:rPr lang="en-GB" sz="15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Understanding </a:t>
            </a:r>
            <a:r>
              <a:rPr lang="en-GB" sz="15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Impact</a:t>
            </a:r>
            <a:r>
              <a:rPr lang="en-GB" sz="1500" b="1" dirty="0" smtClean="0">
                <a:solidFill>
                  <a:schemeClr val="accent6"/>
                </a:solidFill>
                <a:latin typeface="Comic Sans MS" panose="030F0702030302020204" pitchFamily="66" charset="0"/>
              </a:rPr>
              <a:t> </a:t>
            </a:r>
          </a:p>
          <a:p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Make simple links between the Gospel </a:t>
            </a:r>
            <a:r>
              <a:rPr lang="en-GB" sz="1300" dirty="0">
                <a:solidFill>
                  <a:srgbClr val="FF0000"/>
                </a:solidFill>
                <a:latin typeface="Comic Sans MS" panose="030F0702030302020204" pitchFamily="66" charset="0"/>
              </a:rPr>
              <a:t>accounts and how Christians mark the Easter events in their communities  Describe how Christians show their beliefs about Jesus in worship in different ways </a:t>
            </a:r>
          </a:p>
          <a:p>
            <a:endParaRPr lang="en-GB" sz="1300" dirty="0">
              <a:solidFill>
                <a:srgbClr val="7030A0"/>
              </a:solidFill>
              <a:latin typeface="Comic Sans MS" panose="030F0702030302020204" pitchFamily="66" charset="0"/>
            </a:endParaRPr>
          </a:p>
          <a:p>
            <a:endParaRPr lang="en-GB" sz="1300" dirty="0">
              <a:solidFill>
                <a:srgbClr val="7030A0"/>
              </a:solidFill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en-GB" u="sng" dirty="0" smtClean="0"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en-GB" u="sng" dirty="0" smtClean="0"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en-GB" sz="2400" dirty="0" smtClean="0">
              <a:latin typeface="Comic Sans MS" panose="030F0702030302020204" pitchFamily="66" charset="0"/>
            </a:endParaRPr>
          </a:p>
        </p:txBody>
      </p:sp>
      <p:sp>
        <p:nvSpPr>
          <p:cNvPr id="12" name="Content Placeholder 5"/>
          <p:cNvSpPr txBox="1">
            <a:spLocks/>
          </p:cNvSpPr>
          <p:nvPr/>
        </p:nvSpPr>
        <p:spPr>
          <a:xfrm>
            <a:off x="12565398" y="6327264"/>
            <a:ext cx="1416304" cy="163214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GB" u="sng" smtClean="0"/>
              <a:t>Lent and Easter Week</a:t>
            </a:r>
            <a:endParaRPr lang="en-GB" u="sng" dirty="0"/>
          </a:p>
        </p:txBody>
      </p:sp>
      <p:pic>
        <p:nvPicPr>
          <p:cNvPr id="2" name="Picture 2" descr="Image result for salvation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06065" y="591411"/>
            <a:ext cx="1670792" cy="8729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Image result for good friday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02617" y="5146765"/>
            <a:ext cx="661473" cy="11804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5361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00B0F0"/>
          </a:solidFill>
        </p:spPr>
        <p:txBody>
          <a:bodyPr/>
          <a:lstStyle/>
          <a:p>
            <a:r>
              <a:rPr lang="en-GB" u="sng" dirty="0" smtClean="0">
                <a:latin typeface="Comic Sans MS" panose="030F0702030302020204" pitchFamily="66" charset="0"/>
              </a:rPr>
              <a:t>Holy </a:t>
            </a:r>
            <a:r>
              <a:rPr lang="en-GB" u="sng" dirty="0">
                <a:latin typeface="Comic Sans MS" panose="030F0702030302020204" pitchFamily="66" charset="0"/>
              </a:rPr>
              <a:t>Week</a:t>
            </a:r>
            <a:br>
              <a:rPr lang="en-GB" u="sng" dirty="0">
                <a:latin typeface="Comic Sans MS" panose="030F0702030302020204" pitchFamily="66" charset="0"/>
              </a:rPr>
            </a:b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solidFill>
            <a:srgbClr val="6666FF"/>
          </a:solidFill>
        </p:spPr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5" name="Content Placeholder 5"/>
          <p:cNvSpPr>
            <a:spLocks noGrp="1"/>
          </p:cNvSpPr>
          <p:nvPr>
            <p:ph sz="half" idx="1"/>
          </p:nvPr>
        </p:nvSpPr>
        <p:spPr>
          <a:solidFill>
            <a:srgbClr val="6666FF"/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400" dirty="0" smtClean="0">
                <a:latin typeface="Comic Sans MS" panose="030F0702030302020204" pitchFamily="66" charset="0"/>
              </a:rPr>
              <a:t>Palm </a:t>
            </a:r>
            <a:r>
              <a:rPr lang="en-GB" sz="2400" dirty="0" smtClean="0">
                <a:latin typeface="Comic Sans MS" panose="030F0702030302020204" pitchFamily="66" charset="0"/>
              </a:rPr>
              <a:t>Sunday </a:t>
            </a:r>
            <a:r>
              <a:rPr lang="en-GB" sz="1300" dirty="0" smtClean="0">
                <a:latin typeface="Comic Sans MS" panose="030F0702030302020204" pitchFamily="66" charset="0"/>
              </a:rPr>
              <a:t>The first day of Holy week and in the Bible the day that Jesus was welcomed into Jerusalem while riding on a donkey and the crowds waved palm branches at him</a:t>
            </a:r>
            <a:r>
              <a:rPr lang="en-GB" sz="1300" dirty="0" smtClean="0">
                <a:latin typeface="Comic Sans MS" panose="030F0702030302020204" pitchFamily="66" charset="0"/>
              </a:rPr>
              <a:t>. In churches around the world this is re-enacted each year.</a:t>
            </a:r>
            <a:endParaRPr lang="en-GB" sz="1300" dirty="0" smtClean="0"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en-GB" sz="2400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en-GB" sz="2400" dirty="0" smtClean="0">
                <a:latin typeface="Comic Sans MS" panose="030F0702030302020204" pitchFamily="66" charset="0"/>
              </a:rPr>
              <a:t>Good </a:t>
            </a:r>
            <a:r>
              <a:rPr lang="en-GB" sz="2400" dirty="0" smtClean="0">
                <a:latin typeface="Comic Sans MS" panose="030F0702030302020204" pitchFamily="66" charset="0"/>
              </a:rPr>
              <a:t>Friday </a:t>
            </a:r>
            <a:r>
              <a:rPr lang="en-GB" sz="1200" dirty="0" smtClean="0">
                <a:latin typeface="Comic Sans MS" panose="030F0702030302020204" pitchFamily="66" charset="0"/>
              </a:rPr>
              <a:t>A Christian holiday that remembers the day that Jesus died on a cross</a:t>
            </a:r>
            <a:r>
              <a:rPr lang="en-GB" sz="1200" dirty="0" smtClean="0">
                <a:latin typeface="Comic Sans MS" panose="030F0702030302020204" pitchFamily="66" charset="0"/>
              </a:rPr>
              <a:t>. In churches around the world Christians may spend time in prayer and reflection to think about why this day happened.</a:t>
            </a:r>
          </a:p>
          <a:p>
            <a:pPr marL="0" indent="0">
              <a:buNone/>
            </a:pPr>
            <a:endParaRPr lang="en-GB" sz="1200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en-GB" sz="2400" dirty="0" smtClean="0">
                <a:latin typeface="Comic Sans MS" panose="030F0702030302020204" pitchFamily="66" charset="0"/>
              </a:rPr>
              <a:t>Easter Sunday </a:t>
            </a:r>
            <a:r>
              <a:rPr lang="en-GB" sz="1200" dirty="0" smtClean="0"/>
              <a:t>A</a:t>
            </a:r>
            <a:r>
              <a:rPr lang="en-GB" dirty="0" smtClean="0"/>
              <a:t> </a:t>
            </a:r>
            <a:r>
              <a:rPr lang="en-GB" sz="1200" dirty="0" smtClean="0"/>
              <a:t>Christian </a:t>
            </a:r>
            <a:r>
              <a:rPr lang="en-GB" sz="1200" dirty="0" smtClean="0">
                <a:latin typeface="Comic Sans MS" panose="030F0702030302020204" pitchFamily="66" charset="0"/>
              </a:rPr>
              <a:t>festival </a:t>
            </a:r>
            <a:r>
              <a:rPr lang="en-GB" sz="1200" dirty="0">
                <a:latin typeface="Comic Sans MS" panose="030F0702030302020204" pitchFamily="66" charset="0"/>
              </a:rPr>
              <a:t>and holiday commemorating the resurrection of Jesus from the </a:t>
            </a:r>
            <a:r>
              <a:rPr lang="en-GB" sz="1200" dirty="0" smtClean="0">
                <a:latin typeface="Comic Sans MS" panose="030F0702030302020204" pitchFamily="66" charset="0"/>
              </a:rPr>
              <a:t>dead. </a:t>
            </a:r>
            <a:endParaRPr lang="en-GB" sz="1200" dirty="0" smtClean="0"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en-GB" sz="1200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en-GB" sz="1200" dirty="0" smtClean="0"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en-GB" sz="2400" dirty="0" smtClean="0">
              <a:latin typeface="Comic Sans MS" panose="030F0702030302020204" pitchFamily="66" charset="0"/>
            </a:endParaRPr>
          </a:p>
        </p:txBody>
      </p:sp>
      <p:pic>
        <p:nvPicPr>
          <p:cNvPr id="2054" name="Picture 6" descr="Palm Sunday - Easter / Lent - Catholic Onlin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33310" y="1956254"/>
            <a:ext cx="2026032" cy="11396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 descr="What is Good Friday / Holy Friday? | GotQuestions.or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41" b="10006"/>
          <a:stretch/>
        </p:blipFill>
        <p:spPr bwMode="auto">
          <a:xfrm>
            <a:off x="6303826" y="3365628"/>
            <a:ext cx="2540713" cy="12588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8" name="Picture 10" descr="Pin on Festive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94469" y="427008"/>
            <a:ext cx="1923619" cy="12251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4" descr="Image result for easter sunday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33309" y="4904717"/>
            <a:ext cx="1683928" cy="11226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 descr="Image result for easter week church newsletter"/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223"/>
          <a:stretch/>
        </p:blipFill>
        <p:spPr bwMode="auto">
          <a:xfrm>
            <a:off x="9005648" y="2965269"/>
            <a:ext cx="1821692" cy="21814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72547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283</TotalTime>
  <Words>392</Words>
  <Application>Microsoft Office PowerPoint</Application>
  <PresentationFormat>Widescreen</PresentationFormat>
  <Paragraphs>30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Comic Sans MS</vt:lpstr>
      <vt:lpstr>Office Theme</vt:lpstr>
      <vt:lpstr>Year 4 Religious Education Knowledge Organiser Spring 2 Why do Christians call the day Jesus  died ‘Good Friday’? (Salvation)</vt:lpstr>
      <vt:lpstr>Holy Week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Reception Religious Education Knowledge Organiser Spring 2 Why is Easter Special to Christians?</dc:title>
  <dc:creator>lnoon</dc:creator>
  <cp:lastModifiedBy>lnoon</cp:lastModifiedBy>
  <cp:revision>15</cp:revision>
  <dcterms:created xsi:type="dcterms:W3CDTF">2021-01-25T10:46:00Z</dcterms:created>
  <dcterms:modified xsi:type="dcterms:W3CDTF">2021-02-05T13:42:53Z</dcterms:modified>
</cp:coreProperties>
</file>