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3" d="100"/>
          <a:sy n="83" d="100"/>
        </p:scale>
        <p:origin x="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26/08/2021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813842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26/08/2021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851382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26/08/2021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409990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26/08/2021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23117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EE1A0D-C730-4CA4-B7E4-DA8E1DB4808D}" type="datetimeFigureOut">
              <a:rPr lang="en-GB" smtClean="0"/>
              <a:t>26/08/2021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71537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BEE1A0D-C730-4CA4-B7E4-DA8E1DB4808D}" type="datetimeFigureOut">
              <a:rPr lang="en-GB" smtClean="0"/>
              <a:t>26/08/2021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426833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BEE1A0D-C730-4CA4-B7E4-DA8E1DB4808D}" type="datetimeFigureOut">
              <a:rPr lang="en-GB" smtClean="0"/>
              <a:t>26/08/2021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967882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BEE1A0D-C730-4CA4-B7E4-DA8E1DB4808D}" type="datetimeFigureOut">
              <a:rPr lang="en-GB" smtClean="0"/>
              <a:t>26/08/2021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172586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EE1A0D-C730-4CA4-B7E4-DA8E1DB4808D}" type="datetimeFigureOut">
              <a:rPr lang="en-GB" smtClean="0"/>
              <a:t>26/08/2021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223345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EE1A0D-C730-4CA4-B7E4-DA8E1DB4808D}" type="datetimeFigureOut">
              <a:rPr lang="en-GB" smtClean="0"/>
              <a:t>26/08/2021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677606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EE1A0D-C730-4CA4-B7E4-DA8E1DB4808D}" type="datetimeFigureOut">
              <a:rPr lang="en-GB" smtClean="0"/>
              <a:t>26/08/2021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6118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EE1A0D-C730-4CA4-B7E4-DA8E1DB4808D}" type="datetimeFigureOut">
              <a:rPr lang="en-GB" smtClean="0"/>
              <a:t>26/08/2021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0449D4-39A5-45A3-967C-1BB0C5AF0DB0}" type="slidenum">
              <a:rPr lang="en-GB" smtClean="0"/>
              <a:t>‹#›</a:t>
            </a:fld>
            <a:endParaRPr lang="en-GB"/>
          </a:p>
        </p:txBody>
      </p:sp>
    </p:spTree>
    <p:extLst>
      <p:ext uri="{BB962C8B-B14F-4D97-AF65-F5344CB8AC3E}">
        <p14:creationId xmlns:p14="http://schemas.microsoft.com/office/powerpoint/2010/main" val="2515353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00B0F0"/>
          </a:solidFill>
        </p:spPr>
        <p:txBody>
          <a:bodyPr>
            <a:normAutofit fontScale="90000"/>
          </a:bodyPr>
          <a:lstStyle/>
          <a:p>
            <a:r>
              <a:rPr lang="en-GB" sz="2000" dirty="0">
                <a:latin typeface="Comic Sans MS" panose="030F0702030302020204" pitchFamily="66" charset="0"/>
              </a:rPr>
              <a:t>Year 2 Religious Education Knowledge Organiser</a:t>
            </a:r>
            <a:br>
              <a:rPr lang="en-GB" sz="3600" dirty="0">
                <a:latin typeface="Comic Sans MS" panose="030F0702030302020204" pitchFamily="66" charset="0"/>
              </a:rPr>
            </a:br>
            <a:r>
              <a:rPr lang="en-GB" sz="2700" dirty="0">
                <a:latin typeface="Comic Sans MS" panose="030F0702030302020204" pitchFamily="66" charset="0"/>
              </a:rPr>
              <a:t>Summer 1 What is the ‘good news’ Christians say that Jesus brings?</a:t>
            </a:r>
            <a:br>
              <a:rPr lang="en-GB" sz="2700" dirty="0">
                <a:latin typeface="Comic Sans MS" panose="030F0702030302020204" pitchFamily="66" charset="0"/>
              </a:rPr>
            </a:br>
            <a:r>
              <a:rPr lang="en-GB" sz="2200" dirty="0">
                <a:latin typeface="Calibri" panose="020F0502020204030204" pitchFamily="34" charset="0"/>
                <a:ea typeface="Calibri" panose="020F0502020204030204" pitchFamily="34" charset="0"/>
                <a:cs typeface="Times New Roman" panose="02020603050405020304" pitchFamily="18" charset="0"/>
              </a:rPr>
              <a:t>Religious Education explores big questions about life, to find out what people </a:t>
            </a:r>
            <a:br>
              <a:rPr lang="en-GB" sz="2200" dirty="0">
                <a:latin typeface="Calibri" panose="020F0502020204030204" pitchFamily="34" charset="0"/>
                <a:ea typeface="Calibri" panose="020F0502020204030204" pitchFamily="34" charset="0"/>
                <a:cs typeface="Times New Roman" panose="02020603050405020304" pitchFamily="18" charset="0"/>
              </a:rPr>
            </a:br>
            <a:r>
              <a:rPr lang="en-GB" sz="2200" dirty="0">
                <a:latin typeface="Calibri" panose="020F0502020204030204" pitchFamily="34" charset="0"/>
                <a:ea typeface="Calibri" panose="020F0502020204030204" pitchFamily="34" charset="0"/>
                <a:cs typeface="Times New Roman" panose="02020603050405020304" pitchFamily="18" charset="0"/>
              </a:rPr>
              <a:t>believe and what difference this makes to how they live.</a:t>
            </a:r>
            <a:endParaRPr lang="en-GB" sz="2200" dirty="0">
              <a:latin typeface="Comic Sans MS" panose="030F0702030302020204" pitchFamily="66" charset="0"/>
            </a:endParaRPr>
          </a:p>
        </p:txBody>
      </p:sp>
      <p:sp>
        <p:nvSpPr>
          <p:cNvPr id="5" name="Content Placeholder 4"/>
          <p:cNvSpPr>
            <a:spLocks noGrp="1"/>
          </p:cNvSpPr>
          <p:nvPr>
            <p:ph sz="half" idx="1"/>
          </p:nvPr>
        </p:nvSpPr>
        <p:spPr>
          <a:xfrm>
            <a:off x="838200" y="1825625"/>
            <a:ext cx="5153297" cy="4501638"/>
          </a:xfrm>
          <a:solidFill>
            <a:srgbClr val="FFFF00"/>
          </a:solidFill>
        </p:spPr>
        <p:txBody>
          <a:bodyPr>
            <a:normAutofit lnSpcReduction="10000"/>
          </a:bodyPr>
          <a:lstStyle/>
          <a:p>
            <a:pPr marL="0" indent="0">
              <a:buNone/>
            </a:pPr>
            <a:r>
              <a:rPr lang="en-GB" u="sng" dirty="0">
                <a:latin typeface="Comic Sans MS" panose="030F0702030302020204" pitchFamily="66" charset="0"/>
              </a:rPr>
              <a:t>Key Vocabulary and Terms</a:t>
            </a:r>
          </a:p>
          <a:p>
            <a:pPr>
              <a:spcBef>
                <a:spcPts val="0"/>
              </a:spcBef>
            </a:pPr>
            <a:r>
              <a:rPr lang="en-GB" sz="2400">
                <a:latin typeface="Comic Sans MS" panose="030F0702030302020204" pitchFamily="66" charset="0"/>
              </a:rPr>
              <a:t>Gospel</a:t>
            </a:r>
            <a:r>
              <a:rPr lang="en-GB">
                <a:latin typeface="Comic Sans MS" panose="030F0702030302020204" pitchFamily="66" charset="0"/>
              </a:rPr>
              <a:t>-</a:t>
            </a:r>
            <a:r>
              <a:rPr lang="en-GB" sz="1200">
                <a:latin typeface="Comic Sans MS" panose="030F0702030302020204" pitchFamily="66" charset="0"/>
              </a:rPr>
              <a:t>Christians believe </a:t>
            </a:r>
            <a:r>
              <a:rPr lang="en-GB" sz="1200" dirty="0">
                <a:latin typeface="Comic Sans MS" panose="030F0702030302020204" pitchFamily="66" charset="0"/>
              </a:rPr>
              <a:t>in the ‘good news’ that Jesus brings.</a:t>
            </a:r>
            <a:endParaRPr lang="en-GB" sz="1300" dirty="0">
              <a:latin typeface="Comic Sans MS" panose="030F0702030302020204" pitchFamily="66" charset="0"/>
            </a:endParaRPr>
          </a:p>
          <a:p>
            <a:pPr>
              <a:spcBef>
                <a:spcPts val="0"/>
              </a:spcBef>
            </a:pPr>
            <a:r>
              <a:rPr lang="en-GB" sz="2400" dirty="0">
                <a:latin typeface="Comic Sans MS" panose="030F0702030302020204" pitchFamily="66" charset="0"/>
              </a:rPr>
              <a:t>God</a:t>
            </a:r>
            <a:r>
              <a:rPr lang="en-GB" dirty="0">
                <a:latin typeface="Comic Sans MS" panose="030F0702030302020204" pitchFamily="66" charset="0"/>
              </a:rPr>
              <a:t>-</a:t>
            </a:r>
            <a:r>
              <a:rPr lang="en-GB" sz="1200" dirty="0">
                <a:latin typeface="Comic Sans MS" panose="030F0702030302020204" pitchFamily="66" charset="0"/>
              </a:rPr>
              <a:t>Jews and Christians</a:t>
            </a:r>
            <a:r>
              <a:rPr lang="en-GB" dirty="0"/>
              <a:t> </a:t>
            </a:r>
            <a:r>
              <a:rPr lang="en-GB" sz="1200" dirty="0">
                <a:latin typeface="Comic Sans MS" panose="030F0702030302020204" pitchFamily="66" charset="0"/>
              </a:rPr>
              <a:t>believe in one Creator God who cares for all people and created the world.</a:t>
            </a:r>
          </a:p>
          <a:p>
            <a:r>
              <a:rPr lang="en-GB" sz="2400" dirty="0">
                <a:latin typeface="Comic Sans MS" panose="030F0702030302020204" pitchFamily="66" charset="0"/>
              </a:rPr>
              <a:t>Christian-</a:t>
            </a:r>
            <a:r>
              <a:rPr lang="en-GB" sz="1200" dirty="0">
                <a:latin typeface="Comic Sans MS" panose="030F0702030302020204" pitchFamily="66" charset="0"/>
              </a:rPr>
              <a:t>A person who follows and believes in the teachings of Jesus, God and the Holy Spirit.</a:t>
            </a:r>
          </a:p>
          <a:p>
            <a:r>
              <a:rPr lang="en-GB" sz="2400" dirty="0">
                <a:latin typeface="Comic Sans MS" panose="030F0702030302020204" pitchFamily="66" charset="0"/>
              </a:rPr>
              <a:t>Bible</a:t>
            </a:r>
            <a:r>
              <a:rPr lang="en-GB" sz="1200" dirty="0">
                <a:latin typeface="Comic Sans MS" panose="030F0702030302020204" pitchFamily="66" charset="0"/>
              </a:rPr>
              <a:t>-a religious holy book that is special to Christians, Jews and Samaritans.</a:t>
            </a:r>
          </a:p>
          <a:p>
            <a:r>
              <a:rPr lang="en-GB" sz="2400" dirty="0">
                <a:latin typeface="Comic Sans MS" panose="030F0702030302020204" pitchFamily="66" charset="0"/>
              </a:rPr>
              <a:t>disciples-</a:t>
            </a:r>
            <a:r>
              <a:rPr lang="en-GB" sz="1200" dirty="0">
                <a:latin typeface="Comic Sans MS" panose="030F0702030302020204" pitchFamily="66" charset="0"/>
              </a:rPr>
              <a:t>Jesus chose 12 men from different backgrounds to be his followers to give him support and help him to spread the ‘good news.’</a:t>
            </a:r>
          </a:p>
          <a:p>
            <a:endParaRPr lang="en-GB" sz="1200" dirty="0">
              <a:latin typeface="Comic Sans MS" panose="030F0702030302020204" pitchFamily="66" charset="0"/>
            </a:endParaRPr>
          </a:p>
          <a:p>
            <a:pPr>
              <a:spcBef>
                <a:spcPts val="0"/>
              </a:spcBef>
            </a:pPr>
            <a:endParaRPr lang="en-GB" sz="1200" dirty="0">
              <a:latin typeface="Comic Sans MS" panose="030F0702030302020204" pitchFamily="66" charset="0"/>
            </a:endParaRPr>
          </a:p>
        </p:txBody>
      </p:sp>
      <p:sp>
        <p:nvSpPr>
          <p:cNvPr id="6" name="Content Placeholder 5"/>
          <p:cNvSpPr>
            <a:spLocks noGrp="1"/>
          </p:cNvSpPr>
          <p:nvPr>
            <p:ph sz="half" idx="2"/>
          </p:nvPr>
        </p:nvSpPr>
        <p:spPr>
          <a:xfrm>
            <a:off x="6172200" y="1825624"/>
            <a:ext cx="5283926" cy="4501639"/>
          </a:xfrm>
          <a:solidFill>
            <a:srgbClr val="6666FF"/>
          </a:solidFill>
        </p:spPr>
        <p:txBody>
          <a:bodyPr>
            <a:normAutofit lnSpcReduction="10000"/>
          </a:bodyPr>
          <a:lstStyle/>
          <a:p>
            <a:pPr marL="0" indent="0">
              <a:buNone/>
            </a:pPr>
            <a:r>
              <a:rPr lang="en-GB" u="sng" dirty="0">
                <a:latin typeface="Comic Sans MS" panose="030F0702030302020204" pitchFamily="66" charset="0"/>
              </a:rPr>
              <a:t>What we will learn:</a:t>
            </a:r>
          </a:p>
          <a:p>
            <a:pPr marL="0" indent="0">
              <a:buNone/>
            </a:pPr>
            <a:r>
              <a:rPr lang="en-GB" sz="1200" b="1" dirty="0">
                <a:solidFill>
                  <a:srgbClr val="002060"/>
                </a:solidFill>
                <a:latin typeface="Comic Sans MS" panose="030F0702030302020204" pitchFamily="66" charset="0"/>
              </a:rPr>
              <a:t>Make sense of belief:</a:t>
            </a:r>
            <a:endParaRPr lang="en-GB" sz="1200" dirty="0">
              <a:solidFill>
                <a:srgbClr val="002060"/>
              </a:solidFill>
              <a:latin typeface="Comic Sans MS" panose="030F0702030302020204" pitchFamily="66" charset="0"/>
            </a:endParaRPr>
          </a:p>
          <a:p>
            <a:r>
              <a:rPr lang="en-GB" sz="1200" dirty="0">
                <a:solidFill>
                  <a:srgbClr val="7030A0"/>
                </a:solidFill>
                <a:latin typeface="Comic Sans MS" panose="030F0702030302020204" pitchFamily="66" charset="0"/>
              </a:rPr>
              <a:t>Tell stories from the Bible and recognise a link with the concept of ‘Gospel’ or ‘good news’ </a:t>
            </a:r>
          </a:p>
          <a:p>
            <a:r>
              <a:rPr lang="en-GB" sz="1200" dirty="0">
                <a:solidFill>
                  <a:srgbClr val="7030A0"/>
                </a:solidFill>
                <a:latin typeface="Comic Sans MS" panose="030F0702030302020204" pitchFamily="66" charset="0"/>
              </a:rPr>
              <a:t>Give clear, simple accounts of what Bible texts (such as the story of Matthew the tax collector) mean to Christians </a:t>
            </a:r>
          </a:p>
          <a:p>
            <a:r>
              <a:rPr lang="en-GB" sz="1200" dirty="0">
                <a:solidFill>
                  <a:srgbClr val="7030A0"/>
                </a:solidFill>
                <a:latin typeface="Comic Sans MS" panose="030F0702030302020204" pitchFamily="66" charset="0"/>
              </a:rPr>
              <a:t>Recognise that Jesus gives instructions to people about how to behave </a:t>
            </a:r>
          </a:p>
          <a:p>
            <a:pPr marL="0" indent="0">
              <a:buNone/>
            </a:pPr>
            <a:r>
              <a:rPr lang="en-GB" sz="1200" b="1" dirty="0">
                <a:solidFill>
                  <a:srgbClr val="FF0000"/>
                </a:solidFill>
                <a:latin typeface="Comic Sans MS" panose="030F0702030302020204" pitchFamily="66" charset="0"/>
              </a:rPr>
              <a:t>Understand the impact:</a:t>
            </a:r>
            <a:endParaRPr lang="en-GB" sz="1200" dirty="0">
              <a:solidFill>
                <a:srgbClr val="FF0000"/>
              </a:solidFill>
              <a:latin typeface="Comic Sans MS" panose="030F0702030302020204" pitchFamily="66" charset="0"/>
            </a:endParaRPr>
          </a:p>
          <a:p>
            <a:r>
              <a:rPr lang="en-GB" sz="1200" dirty="0">
                <a:solidFill>
                  <a:srgbClr val="FF0000"/>
                </a:solidFill>
                <a:latin typeface="Comic Sans MS" panose="030F0702030302020204" pitchFamily="66" charset="0"/>
              </a:rPr>
              <a:t>Give at least two examples of ways in which Christians follow the teachings studied about forgiveness and peace, and bringing good news to the friendless </a:t>
            </a:r>
          </a:p>
          <a:p>
            <a:r>
              <a:rPr lang="en-GB" sz="1200" dirty="0">
                <a:solidFill>
                  <a:srgbClr val="FF0000"/>
                </a:solidFill>
                <a:latin typeface="Comic Sans MS" panose="030F0702030302020204" pitchFamily="66" charset="0"/>
              </a:rPr>
              <a:t>Give at least two examples of how Christians put these beliefs into practice in the Church community and their own lives (for example: charity, confession) </a:t>
            </a:r>
          </a:p>
          <a:p>
            <a:pPr marL="0" indent="0">
              <a:buNone/>
            </a:pPr>
            <a:r>
              <a:rPr lang="en-GB" sz="1200" b="1" dirty="0">
                <a:solidFill>
                  <a:schemeClr val="accent6">
                    <a:lumMod val="50000"/>
                  </a:schemeClr>
                </a:solidFill>
                <a:latin typeface="Comic Sans MS" panose="030F0702030302020204" pitchFamily="66" charset="0"/>
              </a:rPr>
              <a:t>Make connections:</a:t>
            </a:r>
            <a:endParaRPr lang="en-GB" sz="1200" dirty="0">
              <a:solidFill>
                <a:schemeClr val="accent6">
                  <a:lumMod val="50000"/>
                </a:schemeClr>
              </a:solidFill>
              <a:latin typeface="Comic Sans MS" panose="030F0702030302020204" pitchFamily="66" charset="0"/>
            </a:endParaRPr>
          </a:p>
          <a:p>
            <a:pPr marL="0" indent="0">
              <a:buNone/>
            </a:pPr>
            <a:r>
              <a:rPr lang="en-GB" sz="1200" dirty="0">
                <a:solidFill>
                  <a:schemeClr val="accent6">
                    <a:lumMod val="50000"/>
                  </a:schemeClr>
                </a:solidFill>
                <a:latin typeface="Comic Sans MS" panose="030F0702030302020204" pitchFamily="66" charset="0"/>
              </a:rPr>
              <a:t>• </a:t>
            </a:r>
            <a:r>
              <a:rPr lang="en-GB" sz="1300" dirty="0">
                <a:solidFill>
                  <a:schemeClr val="accent6">
                    <a:lumMod val="50000"/>
                  </a:schemeClr>
                </a:solidFill>
                <a:latin typeface="Comic Sans MS" panose="030F0702030302020204" pitchFamily="66" charset="0"/>
              </a:rPr>
              <a:t>Think, talk and ask questions about whether Jesus’ ‘good news’ is only good news for Christians, or if there are things for anyone to learn about how to live, giving a good reason for their ideas</a:t>
            </a:r>
          </a:p>
        </p:txBody>
      </p:sp>
      <p:sp>
        <p:nvSpPr>
          <p:cNvPr id="12" name="Content Placeholder 5"/>
          <p:cNvSpPr txBox="1">
            <a:spLocks/>
          </p:cNvSpPr>
          <p:nvPr/>
        </p:nvSpPr>
        <p:spPr>
          <a:xfrm>
            <a:off x="12565398" y="6327264"/>
            <a:ext cx="1416304" cy="16321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u="sng"/>
              <a:t>Lent and Easter Week</a:t>
            </a:r>
            <a:endParaRPr lang="en-GB" u="sng" dirty="0"/>
          </a:p>
        </p:txBody>
      </p:sp>
    </p:spTree>
    <p:extLst>
      <p:ext uri="{BB962C8B-B14F-4D97-AF65-F5344CB8AC3E}">
        <p14:creationId xmlns:p14="http://schemas.microsoft.com/office/powerpoint/2010/main" val="265361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6666FF"/>
          </a:solidFill>
        </p:spPr>
        <p:txBody>
          <a:bodyPr/>
          <a:lstStyle/>
          <a:p>
            <a:r>
              <a:rPr lang="en-GB" sz="2400" u="sng" dirty="0">
                <a:latin typeface="Comic Sans MS" panose="030F0702030302020204" pitchFamily="66" charset="0"/>
              </a:rPr>
              <a:t>Finding Peace</a:t>
            </a:r>
            <a:endParaRPr lang="en-GB" u="sng" dirty="0">
              <a:latin typeface="Comic Sans MS" panose="030F0702030302020204" pitchFamily="66" charset="0"/>
            </a:endParaRPr>
          </a:p>
        </p:txBody>
      </p:sp>
      <p:sp>
        <p:nvSpPr>
          <p:cNvPr id="3" name="Content Placeholder 2"/>
          <p:cNvSpPr>
            <a:spLocks noGrp="1"/>
          </p:cNvSpPr>
          <p:nvPr>
            <p:ph sz="half" idx="1"/>
          </p:nvPr>
        </p:nvSpPr>
        <p:spPr>
          <a:xfrm>
            <a:off x="838200" y="1825625"/>
            <a:ext cx="5181600" cy="4351338"/>
          </a:xfrm>
          <a:solidFill>
            <a:srgbClr val="6666FF"/>
          </a:solidFill>
        </p:spPr>
        <p:txBody>
          <a:bodyPr>
            <a:normAutofit/>
          </a:bodyPr>
          <a:lstStyle/>
          <a:p>
            <a:pPr marL="0" indent="0">
              <a:buNone/>
            </a:pPr>
            <a:r>
              <a:rPr lang="en-GB" sz="2400" u="sng" dirty="0">
                <a:latin typeface="Comic Sans MS" panose="030F0702030302020204" pitchFamily="66" charset="0"/>
              </a:rPr>
              <a:t>Friend to the Homeless and Helpless, friendless</a:t>
            </a:r>
          </a:p>
        </p:txBody>
      </p:sp>
      <p:sp>
        <p:nvSpPr>
          <p:cNvPr id="4" name="Content Placeholder 3"/>
          <p:cNvSpPr>
            <a:spLocks noGrp="1"/>
          </p:cNvSpPr>
          <p:nvPr>
            <p:ph sz="half" idx="2"/>
          </p:nvPr>
        </p:nvSpPr>
        <p:spPr>
          <a:solidFill>
            <a:srgbClr val="6666FF"/>
          </a:solidFill>
        </p:spPr>
        <p:txBody>
          <a:bodyPr>
            <a:normAutofit/>
          </a:bodyPr>
          <a:lstStyle/>
          <a:p>
            <a:pPr marL="0" indent="0">
              <a:buNone/>
            </a:pPr>
            <a:r>
              <a:rPr lang="en-GB" sz="2400" u="sng" dirty="0">
                <a:latin typeface="Comic Sans MS" panose="030F0702030302020204" pitchFamily="66" charset="0"/>
              </a:rPr>
              <a:t>Forgiveness in the Bible and in our school</a:t>
            </a:r>
          </a:p>
          <a:p>
            <a:pPr marL="0" indent="0">
              <a:buNone/>
            </a:pPr>
            <a:endParaRPr lang="en-GB" sz="2400" u="sng" dirty="0">
              <a:latin typeface="Comic Sans MS" panose="030F0702030302020204" pitchFamily="66" charset="0"/>
            </a:endParaRPr>
          </a:p>
          <a:p>
            <a:pPr marL="0" indent="0">
              <a:buNone/>
            </a:pPr>
            <a:endParaRPr lang="en-GB" sz="2400" u="sng" dirty="0">
              <a:latin typeface="Comic Sans MS" panose="030F0702030302020204" pitchFamily="66" charset="0"/>
            </a:endParaRPr>
          </a:p>
          <a:p>
            <a:pPr marL="0" indent="0">
              <a:buNone/>
            </a:pPr>
            <a:endParaRPr lang="en-GB" sz="2400" u="sng" dirty="0">
              <a:latin typeface="Comic Sans MS" panose="030F0702030302020204" pitchFamily="66" charset="0"/>
            </a:endParaRPr>
          </a:p>
          <a:p>
            <a:pPr marL="0" indent="0">
              <a:buNone/>
            </a:pPr>
            <a:r>
              <a:rPr lang="en-GB" sz="2400" u="sng" dirty="0">
                <a:latin typeface="Comic Sans MS" panose="030F0702030302020204" pitchFamily="66" charset="0"/>
              </a:rPr>
              <a:t>The Church as a Place for Prayer and Friendship</a:t>
            </a:r>
            <a:endParaRPr lang="en-GB" sz="2400" u="sng" dirty="0"/>
          </a:p>
          <a:p>
            <a:pPr marL="0" indent="0">
              <a:buNone/>
            </a:pPr>
            <a:endParaRPr lang="en-GB" sz="4400" u="sng" dirty="0"/>
          </a:p>
        </p:txBody>
      </p:sp>
      <p:pic>
        <p:nvPicPr>
          <p:cNvPr id="5" name="Picture 2" descr="Biggest ever study of food banks warns use likely to increase | Food banks  | The Guardian">
            <a:extLst>
              <a:ext uri="{FF2B5EF4-FFF2-40B4-BE49-F238E27FC236}">
                <a16:creationId xmlns:a16="http://schemas.microsoft.com/office/drawing/2014/main" id="{2CF687FD-8849-4CBC-9006-46665171787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1888" y="2686755"/>
            <a:ext cx="1939072" cy="116344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19BD4B7F-2571-4B27-829B-3932965C9721}"/>
              </a:ext>
            </a:extLst>
          </p:cNvPr>
          <p:cNvSpPr txBox="1"/>
          <p:nvPr/>
        </p:nvSpPr>
        <p:spPr>
          <a:xfrm>
            <a:off x="1371965" y="3948457"/>
            <a:ext cx="1198918" cy="369332"/>
          </a:xfrm>
          <a:prstGeom prst="rect">
            <a:avLst/>
          </a:prstGeom>
          <a:noFill/>
        </p:spPr>
        <p:txBody>
          <a:bodyPr wrap="none" rtlCol="0">
            <a:spAutoFit/>
          </a:bodyPr>
          <a:lstStyle/>
          <a:p>
            <a:r>
              <a:rPr lang="en-GB" dirty="0"/>
              <a:t>Foodbanks</a:t>
            </a:r>
          </a:p>
        </p:txBody>
      </p:sp>
      <p:pic>
        <p:nvPicPr>
          <p:cNvPr id="7" name="Picture 4" descr="File:Helping the homeless.jpg - Wikimedia Commons">
            <a:extLst>
              <a:ext uri="{FF2B5EF4-FFF2-40B4-BE49-F238E27FC236}">
                <a16:creationId xmlns:a16="http://schemas.microsoft.com/office/drawing/2014/main" id="{D98EA6E6-C15A-4A51-979E-675C045B0CA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66444" y="4317789"/>
            <a:ext cx="1995055" cy="132513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7EE274E1-91D5-4E8A-8E14-AFA78D2F8A67}"/>
              </a:ext>
            </a:extLst>
          </p:cNvPr>
          <p:cNvSpPr txBox="1"/>
          <p:nvPr/>
        </p:nvSpPr>
        <p:spPr>
          <a:xfrm>
            <a:off x="3647431" y="5725275"/>
            <a:ext cx="2214068" cy="369332"/>
          </a:xfrm>
          <a:prstGeom prst="rect">
            <a:avLst/>
          </a:prstGeom>
          <a:noFill/>
        </p:spPr>
        <p:txBody>
          <a:bodyPr wrap="none" rtlCol="0">
            <a:spAutoFit/>
          </a:bodyPr>
          <a:lstStyle/>
          <a:p>
            <a:r>
              <a:rPr lang="en-GB" dirty="0"/>
              <a:t>Helping the homeless</a:t>
            </a:r>
          </a:p>
        </p:txBody>
      </p:sp>
      <p:pic>
        <p:nvPicPr>
          <p:cNvPr id="9" name="Picture 6" descr="The Good Samaritan, 2017 — The Works of George MacDonald">
            <a:extLst>
              <a:ext uri="{FF2B5EF4-FFF2-40B4-BE49-F238E27FC236}">
                <a16:creationId xmlns:a16="http://schemas.microsoft.com/office/drawing/2014/main" id="{E572D53D-26A8-4D31-BC20-3A48B6A8863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88445" y="2207508"/>
            <a:ext cx="1255889" cy="1728398"/>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D4925F24-428B-4E17-8312-2F406A220BB5}"/>
              </a:ext>
            </a:extLst>
          </p:cNvPr>
          <p:cNvSpPr txBox="1"/>
          <p:nvPr/>
        </p:nvSpPr>
        <p:spPr>
          <a:xfrm>
            <a:off x="3612601" y="3850198"/>
            <a:ext cx="2102242" cy="369332"/>
          </a:xfrm>
          <a:prstGeom prst="rect">
            <a:avLst/>
          </a:prstGeom>
          <a:noFill/>
        </p:spPr>
        <p:txBody>
          <a:bodyPr wrap="none" rtlCol="0">
            <a:spAutoFit/>
          </a:bodyPr>
          <a:lstStyle/>
          <a:p>
            <a:r>
              <a:rPr lang="en-GB" dirty="0"/>
              <a:t>The Good Samaritan</a:t>
            </a:r>
          </a:p>
        </p:txBody>
      </p:sp>
      <p:pic>
        <p:nvPicPr>
          <p:cNvPr id="1026" name="Picture 2" descr="Zacchaeus - YouTube">
            <a:extLst>
              <a:ext uri="{FF2B5EF4-FFF2-40B4-BE49-F238E27FC236}">
                <a16:creationId xmlns:a16="http://schemas.microsoft.com/office/drawing/2014/main" id="{E4D1F3AD-7972-4387-AD7A-555A76ECABD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90522" y="4310847"/>
            <a:ext cx="2498608" cy="1405467"/>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A8BB5023-A99C-42F7-ACD0-CEACE1FEF373}"/>
              </a:ext>
            </a:extLst>
          </p:cNvPr>
          <p:cNvSpPr txBox="1"/>
          <p:nvPr/>
        </p:nvSpPr>
        <p:spPr>
          <a:xfrm>
            <a:off x="1664548" y="5807631"/>
            <a:ext cx="1156535" cy="369332"/>
          </a:xfrm>
          <a:prstGeom prst="rect">
            <a:avLst/>
          </a:prstGeom>
          <a:noFill/>
        </p:spPr>
        <p:txBody>
          <a:bodyPr wrap="none" rtlCol="0">
            <a:spAutoFit/>
          </a:bodyPr>
          <a:lstStyle/>
          <a:p>
            <a:r>
              <a:rPr lang="en-GB" dirty="0"/>
              <a:t>Zacchaeus</a:t>
            </a:r>
          </a:p>
        </p:txBody>
      </p:sp>
      <p:pic>
        <p:nvPicPr>
          <p:cNvPr id="1028" name="Picture 4" descr="The Year of Mercy and the Prodigal Son - The Irish News">
            <a:extLst>
              <a:ext uri="{FF2B5EF4-FFF2-40B4-BE49-F238E27FC236}">
                <a16:creationId xmlns:a16="http://schemas.microsoft.com/office/drawing/2014/main" id="{FE3D1A71-246F-4ED1-8065-2BC62126A88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321034" y="2677225"/>
            <a:ext cx="2092502" cy="1324069"/>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8A035401-64FC-4848-9721-C3EFC2110E28}"/>
              </a:ext>
            </a:extLst>
          </p:cNvPr>
          <p:cNvSpPr txBox="1"/>
          <p:nvPr/>
        </p:nvSpPr>
        <p:spPr>
          <a:xfrm>
            <a:off x="8562370" y="2748128"/>
            <a:ext cx="2278070" cy="1200329"/>
          </a:xfrm>
          <a:prstGeom prst="rect">
            <a:avLst/>
          </a:prstGeom>
          <a:noFill/>
        </p:spPr>
        <p:txBody>
          <a:bodyPr wrap="square" rtlCol="0">
            <a:spAutoFit/>
          </a:bodyPr>
          <a:lstStyle/>
          <a:p>
            <a:r>
              <a:rPr lang="en-GB" dirty="0"/>
              <a:t>The Prodigal Son-one of the key Bible stories for the school value of forgiveness.</a:t>
            </a:r>
          </a:p>
        </p:txBody>
      </p:sp>
      <p:pic>
        <p:nvPicPr>
          <p:cNvPr id="1030" name="Picture 6" descr="Why Do Americans Pray? - Pacific Standard">
            <a:extLst>
              <a:ext uri="{FF2B5EF4-FFF2-40B4-BE49-F238E27FC236}">
                <a16:creationId xmlns:a16="http://schemas.microsoft.com/office/drawing/2014/main" id="{140CB15D-7127-4631-B69B-1382C303BF40}"/>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09104" y="4780586"/>
            <a:ext cx="1620108" cy="121508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lubs &amp; Events — St Andrew's Church">
            <a:extLst>
              <a:ext uri="{FF2B5EF4-FFF2-40B4-BE49-F238E27FC236}">
                <a16:creationId xmlns:a16="http://schemas.microsoft.com/office/drawing/2014/main" id="{AC8C58C3-F3C7-47C8-9F15-47BF42DD9325}"/>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864894" y="4627752"/>
            <a:ext cx="1737168" cy="130287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11 Ways to Find Your Inner Peace and Happiness Now">
            <a:extLst>
              <a:ext uri="{FF2B5EF4-FFF2-40B4-BE49-F238E27FC236}">
                <a16:creationId xmlns:a16="http://schemas.microsoft.com/office/drawing/2014/main" id="{7F1A89D0-3E4E-4DC4-8D98-FA78D5E10766}"/>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063239" y="477872"/>
            <a:ext cx="1168383" cy="1166558"/>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0F32315F-8634-4FD5-908C-0244F5C42116}"/>
              </a:ext>
            </a:extLst>
          </p:cNvPr>
          <p:cNvSpPr txBox="1"/>
          <p:nvPr/>
        </p:nvSpPr>
        <p:spPr>
          <a:xfrm>
            <a:off x="4855676" y="877466"/>
            <a:ext cx="5797228" cy="369332"/>
          </a:xfrm>
          <a:prstGeom prst="rect">
            <a:avLst/>
          </a:prstGeom>
          <a:noFill/>
        </p:spPr>
        <p:txBody>
          <a:bodyPr wrap="none" rtlCol="0">
            <a:spAutoFit/>
          </a:bodyPr>
          <a:lstStyle/>
          <a:p>
            <a:r>
              <a:rPr lang="en-GB" dirty="0"/>
              <a:t>Music, laughter, quiet, exercise, saying sorry, being forgiven.</a:t>
            </a:r>
          </a:p>
        </p:txBody>
      </p:sp>
    </p:spTree>
    <p:extLst>
      <p:ext uri="{BB962C8B-B14F-4D97-AF65-F5344CB8AC3E}">
        <p14:creationId xmlns:p14="http://schemas.microsoft.com/office/powerpoint/2010/main" val="40262805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TotalTime>
  <Words>377</Words>
  <Application>Microsoft Office PowerPoint</Application>
  <PresentationFormat>Widescreen</PresentationFormat>
  <Paragraphs>31</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Comic Sans MS</vt:lpstr>
      <vt:lpstr>Times New Roman</vt:lpstr>
      <vt:lpstr>Office Theme</vt:lpstr>
      <vt:lpstr>Year 2 Religious Education Knowledge Organiser Summer 1 What is the ‘good news’ Christians say that Jesus brings? Religious Education explores big questions about life, to find out what people  believe and what difference this makes to how they live.</vt:lpstr>
      <vt:lpstr>Finding Peace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Reception Religious Education Knowledge Organiser Spring 2 Why is Easter Special to Christians?</dc:title>
  <dc:creator>lnoon</dc:creator>
  <cp:lastModifiedBy>LNoon@stjohns.worcs.sch.uk</cp:lastModifiedBy>
  <cp:revision>27</cp:revision>
  <dcterms:created xsi:type="dcterms:W3CDTF">2021-01-25T10:46:00Z</dcterms:created>
  <dcterms:modified xsi:type="dcterms:W3CDTF">2021-08-26T13:10:55Z</dcterms:modified>
</cp:coreProperties>
</file>