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3842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1382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990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11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1537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833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82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2586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3458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60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EE1A0D-C730-4CA4-B7E4-DA8E1DB4808D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118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E1A0D-C730-4CA4-B7E4-DA8E1DB4808D}" type="datetimeFigureOut">
              <a:rPr lang="en-GB" smtClean="0"/>
              <a:t>25/01/2021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0449D4-39A5-45A3-967C-1BB0C5AF0D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5353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rmAutofit/>
          </a:bodyPr>
          <a:lstStyle/>
          <a:p>
            <a:r>
              <a:rPr lang="en-GB" sz="2000" dirty="0" smtClean="0">
                <a:latin typeface="Comic Sans MS" panose="030F0702030302020204" pitchFamily="66" charset="0"/>
              </a:rPr>
              <a:t>Year 1 Religious Education Knowledge Organiser</a:t>
            </a:r>
            <a:r>
              <a:rPr lang="en-GB" sz="3600" dirty="0" smtClean="0">
                <a:latin typeface="Comic Sans MS" panose="030F0702030302020204" pitchFamily="66" charset="0"/>
              </a:rPr>
              <a:t/>
            </a:r>
            <a:br>
              <a:rPr lang="en-GB" sz="3600" dirty="0" smtClean="0">
                <a:latin typeface="Comic Sans MS" panose="030F0702030302020204" pitchFamily="66" charset="0"/>
              </a:rPr>
            </a:br>
            <a:r>
              <a:rPr lang="en-GB" sz="2700" dirty="0" smtClean="0">
                <a:latin typeface="Comic Sans MS" panose="030F0702030302020204" pitchFamily="66" charset="0"/>
              </a:rPr>
              <a:t>Spring 1 and 2 Who is Jewish and what do they believe?</a:t>
            </a:r>
            <a:endParaRPr lang="en-GB" sz="2700" dirty="0">
              <a:latin typeface="Comic Sans MS" panose="030F0702030302020204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3297" cy="4501638"/>
          </a:xfrm>
          <a:solidFill>
            <a:srgbClr val="FFFF00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 smtClean="0">
                <a:latin typeface="Comic Sans MS" panose="030F0702030302020204" pitchFamily="66" charset="0"/>
              </a:rPr>
              <a:t>Key Vocabulary and Terms</a:t>
            </a:r>
          </a:p>
          <a:p>
            <a:r>
              <a:rPr lang="en-GB" sz="2200" dirty="0" smtClean="0">
                <a:latin typeface="Comic Sans MS" panose="030F0702030302020204" pitchFamily="66" charset="0"/>
              </a:rPr>
              <a:t>Shema</a:t>
            </a:r>
            <a:r>
              <a:rPr lang="en-GB" sz="1400" dirty="0" smtClean="0">
                <a:latin typeface="Comic Sans MS" panose="030F0702030302020204" pitchFamily="66" charset="0"/>
              </a:rPr>
              <a:t>- is </a:t>
            </a:r>
            <a:r>
              <a:rPr lang="en-GB" sz="1400" dirty="0">
                <a:latin typeface="Comic Sans MS" panose="030F0702030302020204" pitchFamily="66" charset="0"/>
              </a:rPr>
              <a:t>a Jewish </a:t>
            </a:r>
            <a:r>
              <a:rPr lang="en-GB" sz="1400" dirty="0" smtClean="0">
                <a:latin typeface="Comic Sans MS" panose="030F0702030302020204" pitchFamily="66" charset="0"/>
              </a:rPr>
              <a:t>prayer and fundamental expression of their belief. It is also </a:t>
            </a:r>
            <a:r>
              <a:rPr lang="en-GB" sz="1400" dirty="0">
                <a:latin typeface="Comic Sans MS" panose="030F0702030302020204" pitchFamily="66" charset="0"/>
              </a:rPr>
              <a:t>the first two words of </a:t>
            </a:r>
            <a:r>
              <a:rPr lang="en-GB" sz="1400" dirty="0" smtClean="0">
                <a:latin typeface="Comic Sans MS" panose="030F0702030302020204" pitchFamily="66" charset="0"/>
              </a:rPr>
              <a:t>part </a:t>
            </a:r>
            <a:r>
              <a:rPr lang="en-GB" sz="1400" dirty="0">
                <a:latin typeface="Comic Sans MS" panose="030F0702030302020204" pitchFamily="66" charset="0"/>
              </a:rPr>
              <a:t>of the </a:t>
            </a:r>
            <a:r>
              <a:rPr lang="en-GB" sz="1400" dirty="0" smtClean="0">
                <a:latin typeface="Comic Sans MS" panose="030F0702030302020204" pitchFamily="66" charset="0"/>
              </a:rPr>
              <a:t>Torah. As a prayer it is said every day.</a:t>
            </a:r>
          </a:p>
          <a:p>
            <a:pPr>
              <a:spcBef>
                <a:spcPts val="0"/>
              </a:spcBef>
            </a:pPr>
            <a:r>
              <a:rPr lang="en-GB" sz="2400" dirty="0" smtClean="0">
                <a:latin typeface="Comic Sans MS" panose="030F0702030302020204" pitchFamily="66" charset="0"/>
              </a:rPr>
              <a:t>Torah</a:t>
            </a:r>
            <a:r>
              <a:rPr lang="en-GB" dirty="0" smtClean="0">
                <a:latin typeface="Comic Sans MS" panose="030F0702030302020204" pitchFamily="66" charset="0"/>
              </a:rPr>
              <a:t>-</a:t>
            </a:r>
            <a:r>
              <a:rPr lang="en-GB" sz="1200" dirty="0" smtClean="0">
                <a:latin typeface="Comic Sans MS" panose="030F0702030302020204" pitchFamily="66" charset="0"/>
              </a:rPr>
              <a:t>The Torah, meaning teaching, instruction or law, is the main Jewish holy book</a:t>
            </a:r>
          </a:p>
          <a:p>
            <a:pPr>
              <a:spcBef>
                <a:spcPts val="0"/>
              </a:spcBef>
            </a:pPr>
            <a:r>
              <a:rPr lang="en-GB" sz="2400" dirty="0" smtClean="0">
                <a:latin typeface="Comic Sans MS" panose="030F0702030302020204" pitchFamily="66" charset="0"/>
              </a:rPr>
              <a:t>Jewish</a:t>
            </a:r>
            <a:r>
              <a:rPr lang="en-GB" dirty="0" smtClean="0">
                <a:latin typeface="Comic Sans MS" panose="030F0702030302020204" pitchFamily="66" charset="0"/>
              </a:rPr>
              <a:t>-</a:t>
            </a:r>
            <a:r>
              <a:rPr lang="en-GB" sz="1200" dirty="0" smtClean="0">
                <a:latin typeface="Comic Sans MS" panose="030F0702030302020204" pitchFamily="66" charset="0"/>
              </a:rPr>
              <a:t>A person/people who follow the beliefs and teachings of Judaism.</a:t>
            </a:r>
            <a:endParaRPr lang="en-GB" sz="1300" dirty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</a:pPr>
            <a:endParaRPr lang="en-GB" sz="1300" dirty="0" smtClean="0">
              <a:latin typeface="Comic Sans MS" panose="030F0702030302020204" pitchFamily="66" charset="0"/>
            </a:endParaRPr>
          </a:p>
          <a:p>
            <a:pPr>
              <a:spcBef>
                <a:spcPts val="0"/>
              </a:spcBef>
            </a:pPr>
            <a:r>
              <a:rPr lang="en-GB" sz="2400" dirty="0" smtClean="0">
                <a:latin typeface="Comic Sans MS" panose="030F0702030302020204" pitchFamily="66" charset="0"/>
              </a:rPr>
              <a:t>Shabbat</a:t>
            </a:r>
            <a:r>
              <a:rPr lang="en-GB" sz="1300" dirty="0" smtClean="0">
                <a:latin typeface="Comic Sans MS" panose="030F0702030302020204" pitchFamily="66" charset="0"/>
              </a:rPr>
              <a:t>-The Jewish day of rest.</a:t>
            </a:r>
          </a:p>
          <a:p>
            <a:pPr>
              <a:spcBef>
                <a:spcPts val="0"/>
              </a:spcBef>
            </a:pPr>
            <a:r>
              <a:rPr lang="en-GB" sz="2400" dirty="0" smtClean="0">
                <a:latin typeface="Comic Sans MS" panose="030F0702030302020204" pitchFamily="66" charset="0"/>
              </a:rPr>
              <a:t>Synagogue</a:t>
            </a:r>
            <a:r>
              <a:rPr lang="en-GB" dirty="0" smtClean="0">
                <a:latin typeface="Comic Sans MS" panose="030F0702030302020204" pitchFamily="66" charset="0"/>
              </a:rPr>
              <a:t>-</a:t>
            </a:r>
            <a:r>
              <a:rPr lang="en-GB" sz="1300" dirty="0" smtClean="0">
                <a:latin typeface="Comic Sans MS" panose="030F0702030302020204" pitchFamily="66" charset="0"/>
              </a:rPr>
              <a:t>The place of worship for Jewish people.</a:t>
            </a:r>
          </a:p>
          <a:p>
            <a:r>
              <a:rPr lang="en-GB" sz="2400" dirty="0" smtClean="0">
                <a:latin typeface="Comic Sans MS" panose="030F0702030302020204" pitchFamily="66" charset="0"/>
              </a:rPr>
              <a:t>God</a:t>
            </a:r>
            <a:r>
              <a:rPr lang="en-GB" dirty="0" smtClean="0">
                <a:latin typeface="Comic Sans MS" panose="030F0702030302020204" pitchFamily="66" charset="0"/>
              </a:rPr>
              <a:t>-</a:t>
            </a:r>
            <a:r>
              <a:rPr lang="en-GB" sz="1200" dirty="0" smtClean="0">
                <a:latin typeface="Comic Sans MS" panose="030F0702030302020204" pitchFamily="66" charset="0"/>
              </a:rPr>
              <a:t>Jews</a:t>
            </a:r>
            <a:r>
              <a:rPr lang="en-GB" dirty="0" smtClean="0"/>
              <a:t> </a:t>
            </a:r>
            <a:r>
              <a:rPr lang="en-GB" sz="1200" dirty="0" smtClean="0">
                <a:latin typeface="Comic Sans MS" panose="030F0702030302020204" pitchFamily="66" charset="0"/>
              </a:rPr>
              <a:t>believe in one Creator God who cares for all people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5283926" cy="4501639"/>
          </a:xfrm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u="sng" dirty="0" smtClean="0">
                <a:latin typeface="Comic Sans MS" panose="030F0702030302020204" pitchFamily="66" charset="0"/>
              </a:rPr>
              <a:t>What we will learn:</a:t>
            </a:r>
          </a:p>
          <a:p>
            <a:pPr marL="0" indent="0">
              <a:buNone/>
            </a:pPr>
            <a:r>
              <a:rPr lang="en-GB" sz="1000" b="1" dirty="0">
                <a:solidFill>
                  <a:srgbClr val="002060"/>
                </a:solidFill>
                <a:latin typeface="Comic Sans MS" panose="030F0702030302020204" pitchFamily="66" charset="0"/>
              </a:rPr>
              <a:t>Make sense of belief:</a:t>
            </a:r>
            <a:endParaRPr lang="en-GB" sz="10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000" dirty="0">
                <a:solidFill>
                  <a:srgbClr val="002060"/>
                </a:solidFill>
                <a:latin typeface="Comic Sans MS" panose="030F0702030302020204" pitchFamily="66" charset="0"/>
              </a:rPr>
              <a:t>• Recognise the words of the Shema as a Jewish prayer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002060"/>
                </a:solidFill>
                <a:latin typeface="Comic Sans MS" panose="030F0702030302020204" pitchFamily="66" charset="0"/>
              </a:rPr>
              <a:t>• Retell simply some stories used in Jewish celebrations (e.g. Chanukah)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002060"/>
                </a:solidFill>
                <a:latin typeface="Comic Sans MS" panose="030F0702030302020204" pitchFamily="66" charset="0"/>
              </a:rPr>
              <a:t>• Give examples of how the stories used in celebrations (e.g. Shabbat, Chanukah) remind Jews about what God is </a:t>
            </a:r>
            <a:r>
              <a:rPr lang="en-GB" sz="1000" dirty="0" smtClean="0">
                <a:solidFill>
                  <a:srgbClr val="002060"/>
                </a:solidFill>
                <a:latin typeface="Comic Sans MS" panose="030F0702030302020204" pitchFamily="66" charset="0"/>
              </a:rPr>
              <a:t>like</a:t>
            </a:r>
          </a:p>
          <a:p>
            <a:pPr marL="0" indent="0">
              <a:buNone/>
            </a:pPr>
            <a:r>
              <a:rPr lang="en-GB" sz="1000" b="1" dirty="0">
                <a:solidFill>
                  <a:srgbClr val="FF0000"/>
                </a:solidFill>
                <a:latin typeface="Comic Sans MS" panose="030F0702030302020204" pitchFamily="66" charset="0"/>
              </a:rPr>
              <a:t>Understand the impact:</a:t>
            </a:r>
            <a:endParaRPr lang="en-GB" sz="10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300" dirty="0">
                <a:solidFill>
                  <a:srgbClr val="FF0000"/>
                </a:solidFill>
                <a:latin typeface="Comic Sans MS" panose="030F0702030302020204" pitchFamily="66" charset="0"/>
              </a:rPr>
              <a:t>• </a:t>
            </a:r>
            <a:r>
              <a:rPr lang="en-GB" sz="1000" dirty="0">
                <a:solidFill>
                  <a:srgbClr val="FF0000"/>
                </a:solidFill>
                <a:latin typeface="Comic Sans MS" panose="030F0702030302020204" pitchFamily="66" charset="0"/>
              </a:rPr>
              <a:t>Give examples of how Jewish people celebrate special times (e.g. Shabbat, Sukkot, Chanukah)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FF0000"/>
                </a:solidFill>
                <a:latin typeface="Comic Sans MS" panose="030F0702030302020204" pitchFamily="66" charset="0"/>
              </a:rPr>
              <a:t>• Make links between Jewish ideas of God found in the stories and how people live</a:t>
            </a:r>
          </a:p>
          <a:p>
            <a:pPr marL="0" indent="0">
              <a:buNone/>
            </a:pPr>
            <a:r>
              <a:rPr lang="en-GB" sz="1000" dirty="0">
                <a:solidFill>
                  <a:srgbClr val="FF0000"/>
                </a:solidFill>
                <a:latin typeface="Comic Sans MS" panose="030F0702030302020204" pitchFamily="66" charset="0"/>
              </a:rPr>
              <a:t>• Give an example of how some Jewish people might remember God in different ways (e.g. </a:t>
            </a:r>
            <a:r>
              <a:rPr lang="en-GB" sz="1000" i="1" dirty="0">
                <a:solidFill>
                  <a:srgbClr val="FF0000"/>
                </a:solidFill>
                <a:latin typeface="Comic Sans MS" panose="030F0702030302020204" pitchFamily="66" charset="0"/>
              </a:rPr>
              <a:t>mezuzah</a:t>
            </a:r>
            <a:r>
              <a:rPr lang="en-GB" sz="1000" dirty="0">
                <a:solidFill>
                  <a:srgbClr val="FF0000"/>
                </a:solidFill>
                <a:latin typeface="Comic Sans MS" panose="030F0702030302020204" pitchFamily="66" charset="0"/>
              </a:rPr>
              <a:t>, on Shabbat</a:t>
            </a:r>
            <a:r>
              <a:rPr lang="en-GB" sz="10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  <a:endParaRPr lang="en-GB" sz="1000" dirty="0">
              <a:solidFill>
                <a:srgbClr val="002060"/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000" b="1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Make connections:</a:t>
            </a:r>
            <a:endParaRPr lang="en-GB" sz="1000" dirty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r>
              <a:rPr lang="en-GB" sz="10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• Talk about what they think is good about reflecting, thanking, praising and remembering for Jewish people, giving a good reason for their ideas</a:t>
            </a:r>
          </a:p>
          <a:p>
            <a:pPr marL="0" indent="0">
              <a:buNone/>
            </a:pPr>
            <a:r>
              <a:rPr lang="en-GB" sz="1000" dirty="0">
                <a:solidFill>
                  <a:schemeClr val="accent6">
                    <a:lumMod val="50000"/>
                  </a:schemeClr>
                </a:solidFill>
                <a:latin typeface="Comic Sans MS" panose="030F0702030302020204" pitchFamily="66" charset="0"/>
              </a:rPr>
              <a:t>• Give a good reason for their ideas about whether reflecting, thanking, praising and remembering have something to say to them too.</a:t>
            </a:r>
            <a:endParaRPr lang="en-GB" sz="1000" dirty="0" smtClean="0">
              <a:solidFill>
                <a:schemeClr val="accent6">
                  <a:lumMod val="50000"/>
                </a:schemeClr>
              </a:solidFill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2400" dirty="0" smtClean="0">
              <a:latin typeface="Comic Sans MS" panose="030F0702030302020204" pitchFamily="66" charset="0"/>
            </a:endParaRPr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12565398" y="6327264"/>
            <a:ext cx="1416304" cy="16321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u="sng" smtClean="0"/>
              <a:t>Lent and Easter Week</a:t>
            </a:r>
            <a:endParaRPr lang="en-GB" u="sng" dirty="0"/>
          </a:p>
        </p:txBody>
      </p:sp>
      <p:pic>
        <p:nvPicPr>
          <p:cNvPr id="1036" name="Picture 12" descr="9 Most Popular Jewish Symbols You Should Know - InSerbia New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66960" y="541790"/>
            <a:ext cx="1179973" cy="972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361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6666FF"/>
          </a:solidFill>
        </p:spPr>
        <p:txBody>
          <a:bodyPr/>
          <a:lstStyle/>
          <a:p>
            <a:r>
              <a:rPr lang="en-GB" u="sng" dirty="0" smtClean="0">
                <a:latin typeface="Comic Sans MS" panose="030F0702030302020204" pitchFamily="66" charset="0"/>
              </a:rPr>
              <a:t>Mezuzah-</a:t>
            </a:r>
            <a:r>
              <a:rPr lang="en-GB" sz="1200" dirty="0" smtClean="0">
                <a:latin typeface="Comic Sans MS" panose="030F0702030302020204" pitchFamily="66" charset="0"/>
              </a:rPr>
              <a:t>rolled paper (</a:t>
            </a:r>
            <a:r>
              <a:rPr lang="en-GB" sz="1200" dirty="0">
                <a:latin typeface="Comic Sans MS" panose="030F0702030302020204" pitchFamily="66" charset="0"/>
              </a:rPr>
              <a:t>p</a:t>
            </a:r>
            <a:r>
              <a:rPr lang="en-GB" sz="1200" dirty="0" smtClean="0">
                <a:latin typeface="Comic Sans MS" panose="030F0702030302020204" pitchFamily="66" charset="0"/>
              </a:rPr>
              <a:t>archment) inside a small box that has the words of </a:t>
            </a:r>
            <a:br>
              <a:rPr lang="en-GB" sz="1200" dirty="0" smtClean="0">
                <a:latin typeface="Comic Sans MS" panose="030F0702030302020204" pitchFamily="66" charset="0"/>
              </a:rPr>
            </a:br>
            <a:r>
              <a:rPr lang="en-GB" sz="1200" dirty="0" smtClean="0">
                <a:latin typeface="Comic Sans MS" panose="030F0702030302020204" pitchFamily="66" charset="0"/>
              </a:rPr>
              <a:t>The Shema on.  Jewish people fix these to their doorposts and touch it as they go in and out of the house.</a:t>
            </a:r>
            <a:endParaRPr lang="en-GB" u="sng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8040" y="1825625"/>
            <a:ext cx="5181600" cy="4351338"/>
          </a:xfrm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u="sng" dirty="0" smtClean="0">
                <a:latin typeface="Comic Sans MS" panose="030F0702030302020204" pitchFamily="66" charset="0"/>
              </a:rPr>
              <a:t>Shabbat</a:t>
            </a:r>
          </a:p>
          <a:p>
            <a:pPr marL="0" indent="0">
              <a:buNone/>
            </a:pPr>
            <a:r>
              <a:rPr lang="en-GB" sz="1400" dirty="0" smtClean="0">
                <a:latin typeface="Comic Sans MS" panose="030F0702030302020204" pitchFamily="66" charset="0"/>
              </a:rPr>
              <a:t>Shabbat, or the Jewish day of rest, starts at sunset on Friday and lasts until three stars appear in the sky on Saturday.</a:t>
            </a:r>
          </a:p>
          <a:p>
            <a:pPr marL="0" indent="0">
              <a:buNone/>
            </a:pPr>
            <a:r>
              <a:rPr lang="en-GB" sz="1400" dirty="0" smtClean="0">
                <a:latin typeface="Comic Sans MS" panose="030F0702030302020204" pitchFamily="66" charset="0"/>
              </a:rPr>
              <a:t> Friday nights are special, involving time at the synagogue, prayers, a meal with family and friends and the chance to rest, discuss and focus on God. </a:t>
            </a:r>
          </a:p>
          <a:p>
            <a:pPr marL="0" indent="0">
              <a:buNone/>
            </a:pPr>
            <a:r>
              <a:rPr lang="en-GB" sz="1400" dirty="0" smtClean="0">
                <a:latin typeface="Comic Sans MS" panose="030F0702030302020204" pitchFamily="66" charset="0"/>
              </a:rPr>
              <a:t>Shabbat celebrates the seventh day of creation – the day of rest – and is called ‘the day of delight’ in some Jewish traditions.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solidFill>
            <a:srgbClr val="6666FF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4400" u="sng" dirty="0" smtClean="0">
                <a:latin typeface="Comic Sans MS" panose="030F0702030302020204" pitchFamily="66" charset="0"/>
              </a:rPr>
              <a:t>Chanukah</a:t>
            </a:r>
            <a:r>
              <a:rPr lang="en-GB" sz="4400" u="sng" dirty="0" smtClean="0"/>
              <a:t> </a:t>
            </a:r>
          </a:p>
          <a:p>
            <a:pPr marL="0" indent="0">
              <a:buNone/>
            </a:pPr>
            <a:r>
              <a:rPr lang="en-GB" sz="1400" dirty="0" smtClean="0">
                <a:latin typeface="Comic Sans MS" panose="030F0702030302020204" pitchFamily="66" charset="0"/>
              </a:rPr>
              <a:t>Sometimes also called Hanukkah</a:t>
            </a:r>
          </a:p>
          <a:p>
            <a:pPr marL="0" indent="0">
              <a:buNone/>
            </a:pPr>
            <a:r>
              <a:rPr lang="en-GB" sz="1500" b="1" dirty="0">
                <a:latin typeface="Comic Sans MS" panose="030F0702030302020204" pitchFamily="66" charset="0"/>
              </a:rPr>
              <a:t>Hanukkah</a:t>
            </a:r>
            <a:r>
              <a:rPr lang="en-GB" sz="1500" dirty="0">
                <a:latin typeface="Comic Sans MS" panose="030F0702030302020204" pitchFamily="66" charset="0"/>
              </a:rPr>
              <a:t> is a Jewish holiday which celebrates the victory of the Maccabees over the larger Syrian army. It also celebrates a miracle that happened during this time, where just a day's supply of oil allowed the menorah (</a:t>
            </a:r>
            <a:r>
              <a:rPr lang="en-GB" sz="1500" dirty="0" err="1">
                <a:latin typeface="Comic Sans MS" panose="030F0702030302020204" pitchFamily="66" charset="0"/>
              </a:rPr>
              <a:t>Hanukkiah</a:t>
            </a:r>
            <a:r>
              <a:rPr lang="en-GB" sz="1500" dirty="0">
                <a:latin typeface="Comic Sans MS" panose="030F0702030302020204" pitchFamily="66" charset="0"/>
              </a:rPr>
              <a:t> or </a:t>
            </a:r>
            <a:r>
              <a:rPr lang="en-GB" sz="1500" b="1" dirty="0">
                <a:latin typeface="Comic Sans MS" panose="030F0702030302020204" pitchFamily="66" charset="0"/>
              </a:rPr>
              <a:t>Hanukkah</a:t>
            </a:r>
            <a:r>
              <a:rPr lang="en-GB" sz="1500" dirty="0">
                <a:latin typeface="Comic Sans MS" panose="030F0702030302020204" pitchFamily="66" charset="0"/>
              </a:rPr>
              <a:t> </a:t>
            </a:r>
            <a:r>
              <a:rPr lang="en-GB" sz="1500" dirty="0" smtClean="0">
                <a:latin typeface="Comic Sans MS" panose="030F0702030302020204" pitchFamily="66" charset="0"/>
              </a:rPr>
              <a:t>Menorah-candlestick in the picture below) </a:t>
            </a:r>
            <a:r>
              <a:rPr lang="en-GB" sz="1500" dirty="0">
                <a:latin typeface="Comic Sans MS" panose="030F0702030302020204" pitchFamily="66" charset="0"/>
              </a:rPr>
              <a:t>in the </a:t>
            </a:r>
            <a:r>
              <a:rPr lang="en-GB" sz="1500" dirty="0" smtClean="0">
                <a:latin typeface="Comic Sans MS" panose="030F0702030302020204" pitchFamily="66" charset="0"/>
              </a:rPr>
              <a:t>Temple </a:t>
            </a:r>
            <a:r>
              <a:rPr lang="en-GB" sz="1500" dirty="0">
                <a:latin typeface="Comic Sans MS" panose="030F0702030302020204" pitchFamily="66" charset="0"/>
              </a:rPr>
              <a:t>in Jerusalem to remain lit for eight days.</a:t>
            </a:r>
            <a:endParaRPr lang="en-GB" sz="1500" dirty="0" smtClean="0">
              <a:latin typeface="Comic Sans MS" panose="030F0702030302020204" pitchFamily="66" charset="0"/>
            </a:endParaRPr>
          </a:p>
          <a:p>
            <a:pPr marL="0" indent="0">
              <a:buNone/>
            </a:pPr>
            <a:endParaRPr lang="en-GB" sz="4400" u="sng" dirty="0"/>
          </a:p>
        </p:txBody>
      </p:sp>
      <p:pic>
        <p:nvPicPr>
          <p:cNvPr id="2050" name="Picture 2" descr="10 Commandments Mezuzah 24k Gold Plated Jewish 2.7&quot; Mezuza Judaica Made in  Israel: Amazon.co.uk: Kitchen &amp; Hom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2463" y="410595"/>
            <a:ext cx="731184" cy="1234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Israel National News - Mezuzah repression: A new sign of the times?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75074" y="603140"/>
            <a:ext cx="1427299" cy="849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Shabbat at Home - My Jewish Learni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6423" y="4833364"/>
            <a:ext cx="1741079" cy="1160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Hanukkah - Chanukah 2021 - Menorah, Dreidels, Latkes, Recipes, Games and  mor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0035" y="4752737"/>
            <a:ext cx="3876039" cy="1241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28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484</Words>
  <Application>Microsoft Office PowerPoint</Application>
  <PresentationFormat>Widescreen</PresentationFormat>
  <Paragraphs>30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Office Theme</vt:lpstr>
      <vt:lpstr>Year 1 Religious Education Knowledge Organiser Spring 1 and 2 Who is Jewish and what do they believe?</vt:lpstr>
      <vt:lpstr>Mezuzah-rolled paper (parchment) inside a small box that has the words of  The Shema on.  Jewish people fix these to their doorposts and touch it as they go in and out of the house.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Reception Religious Education Knowledge Organiser Spring 2 Why is Easter Special to Christians?</dc:title>
  <dc:creator>lnoon</dc:creator>
  <cp:lastModifiedBy>lnoon</cp:lastModifiedBy>
  <cp:revision>16</cp:revision>
  <dcterms:created xsi:type="dcterms:W3CDTF">2021-01-25T10:46:00Z</dcterms:created>
  <dcterms:modified xsi:type="dcterms:W3CDTF">2021-01-25T13:34:02Z</dcterms:modified>
</cp:coreProperties>
</file>