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Year 5 Religious Education Knowledge Organiser</a:t>
            </a:r>
            <a:br>
              <a:rPr lang="en-GB" sz="3600" dirty="0">
                <a:latin typeface="Comic Sans MS" panose="030F0702030302020204" pitchFamily="66" charset="0"/>
              </a:rPr>
            </a:br>
            <a:r>
              <a:rPr lang="en-GB" sz="2700" dirty="0">
                <a:latin typeface="Comic Sans MS" panose="030F0702030302020204" pitchFamily="66" charset="0"/>
              </a:rPr>
              <a:t>Spring 1 What does it mean to be a Muslim in Britain today?</a:t>
            </a:r>
            <a:br>
              <a:rPr lang="en-GB" sz="2700" dirty="0">
                <a:latin typeface="Comic Sans MS" panose="030F0702030302020204" pitchFamily="66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Education explores big questions about life, to find out what people believe and </a:t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difference this makes to how they live.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900" u="sng" dirty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2300" b="1" dirty="0">
                <a:latin typeface="Comic Sans MS" panose="030F0702030302020204" pitchFamily="66" charset="0"/>
              </a:rPr>
              <a:t>Muslim</a:t>
            </a:r>
            <a:r>
              <a:rPr lang="en-GB" sz="2000" dirty="0">
                <a:latin typeface="Comic Sans MS" panose="030F0702030302020204" pitchFamily="66" charset="0"/>
              </a:rPr>
              <a:t> a follower of the religion of Islam-exact meaning of the word is: </a:t>
            </a:r>
            <a:r>
              <a:rPr lang="en-GB" sz="2000" dirty="0"/>
              <a:t>one who willingly submits to God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300" b="1" dirty="0">
                <a:latin typeface="Comic Sans MS" panose="030F0702030302020204" pitchFamily="66" charset="0"/>
              </a:rPr>
              <a:t>God/Allah </a:t>
            </a:r>
            <a:r>
              <a:rPr lang="en-GB" sz="2000" dirty="0">
                <a:latin typeface="Comic Sans MS" panose="030F0702030302020204" pitchFamily="66" charset="0"/>
              </a:rPr>
              <a:t>A divine/holy being/leader that is important in the lives of Muslims</a:t>
            </a:r>
          </a:p>
          <a:p>
            <a:r>
              <a:rPr lang="en-GB" sz="2300" b="1" dirty="0" err="1">
                <a:latin typeface="Comic Sans MS" panose="030F0702030302020204" pitchFamily="66" charset="0"/>
              </a:rPr>
              <a:t>Qu’ran</a:t>
            </a:r>
            <a:r>
              <a:rPr lang="en-GB" sz="2000" dirty="0">
                <a:latin typeface="Comic Sans MS" panose="030F0702030302020204" pitchFamily="66" charset="0"/>
              </a:rPr>
              <a:t> Muslim holy book, a guide to how Muslim's live their lives</a:t>
            </a:r>
          </a:p>
          <a:p>
            <a:r>
              <a:rPr lang="en-GB" sz="2300" b="1" dirty="0">
                <a:latin typeface="Comic Sans MS" panose="030F0702030302020204" pitchFamily="66" charset="0"/>
              </a:rPr>
              <a:t>Prophet Muhammad </a:t>
            </a:r>
            <a:r>
              <a:rPr lang="en-GB" sz="2000" dirty="0">
                <a:latin typeface="Comic Sans MS" panose="030F0702030302020204" pitchFamily="66" charset="0"/>
              </a:rPr>
              <a:t>(PBUH-peace be upon him) Religious leader/prophet of Allah who received the words of the </a:t>
            </a:r>
            <a:r>
              <a:rPr lang="en-GB" sz="2000" dirty="0" err="1">
                <a:latin typeface="Comic Sans MS" panose="030F0702030302020204" pitchFamily="66" charset="0"/>
              </a:rPr>
              <a:t>Qu’ran</a:t>
            </a:r>
            <a:r>
              <a:rPr lang="en-GB" sz="2000" dirty="0">
                <a:latin typeface="Comic Sans MS" panose="030F0702030302020204" pitchFamily="66" charset="0"/>
              </a:rPr>
              <a:t> on </a:t>
            </a:r>
            <a:r>
              <a:rPr lang="en-GB" sz="2000" dirty="0" err="1">
                <a:latin typeface="Comic Sans MS" panose="030F0702030302020204" pitchFamily="66" charset="0"/>
              </a:rPr>
              <a:t>Mt.Hira</a:t>
            </a:r>
            <a:endParaRPr lang="en-GB" sz="2000" dirty="0">
              <a:latin typeface="Comic Sans MS" panose="030F0702030302020204" pitchFamily="66" charset="0"/>
            </a:endParaRPr>
          </a:p>
          <a:p>
            <a:r>
              <a:rPr lang="en-GB" sz="2300" b="1" dirty="0">
                <a:latin typeface="Comic Sans MS" panose="030F0702030302020204" pitchFamily="66" charset="0"/>
              </a:rPr>
              <a:t>Islam</a:t>
            </a:r>
            <a:r>
              <a:rPr lang="en-GB" sz="2000" dirty="0">
                <a:latin typeface="Comic Sans MS" panose="030F0702030302020204" pitchFamily="66" charset="0"/>
              </a:rPr>
              <a:t>-the religion of Muslims-exact meaning of the word is: the peace that comes from being in harmony with God</a:t>
            </a:r>
          </a:p>
          <a:p>
            <a:r>
              <a:rPr lang="en-GB" sz="2300" b="1" dirty="0">
                <a:latin typeface="Comic Sans MS" panose="030F0702030302020204" pitchFamily="66" charset="0"/>
              </a:rPr>
              <a:t>salaam</a:t>
            </a:r>
            <a:r>
              <a:rPr lang="en-GB" sz="2000" i="1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latin typeface="Comic Sans MS" panose="030F0702030302020204" pitchFamily="66" charset="0"/>
              </a:rPr>
              <a:t>is a greeting that means ‘peace’</a:t>
            </a:r>
          </a:p>
          <a:p>
            <a:r>
              <a:rPr lang="en-GB" sz="2300" b="1" dirty="0" err="1">
                <a:latin typeface="Comic Sans MS" panose="030F0702030302020204" pitchFamily="66" charset="0"/>
              </a:rPr>
              <a:t>ibadah</a:t>
            </a:r>
            <a:r>
              <a:rPr lang="en-GB" sz="2000" dirty="0">
                <a:latin typeface="Comic Sans MS" panose="030F0702030302020204" pitchFamily="66" charset="0"/>
              </a:rPr>
              <a:t>-worship and belief in action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Hadith</a:t>
            </a:r>
            <a:r>
              <a:rPr lang="en-GB" sz="2000" dirty="0">
                <a:latin typeface="Comic Sans MS" panose="030F0702030302020204" pitchFamily="66" charset="0"/>
              </a:rPr>
              <a:t>-collections of the words of Muhammad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Sunnah</a:t>
            </a:r>
            <a:r>
              <a:rPr lang="en-GB" sz="2000" dirty="0">
                <a:latin typeface="Comic Sans MS" panose="030F0702030302020204" pitchFamily="66" charset="0"/>
              </a:rPr>
              <a:t>-actions of Muhammad, showing Muslims hoe to behave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u="sng" dirty="0">
                <a:latin typeface="Comic Sans MS" panose="030F0702030302020204" pitchFamily="66" charset="0"/>
              </a:rPr>
              <a:t>What we will learn</a:t>
            </a:r>
          </a:p>
          <a:p>
            <a:pPr marL="0" indent="0">
              <a:buNone/>
            </a:pPr>
            <a:r>
              <a:rPr lang="en-GB" sz="1900" b="1" dirty="0">
                <a:solidFill>
                  <a:srgbClr val="7030A0"/>
                </a:solidFill>
                <a:latin typeface="Comic Sans MS" panose="030F0702030302020204" pitchFamily="66" charset="0"/>
              </a:rPr>
              <a:t>Making sense of belief</a:t>
            </a:r>
            <a:endParaRPr lang="en-GB" sz="19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r>
              <a:rPr lang="en-GB" sz="1900" dirty="0">
                <a:solidFill>
                  <a:srgbClr val="7030A0"/>
                </a:solidFill>
                <a:latin typeface="Comic Sans MS" panose="030F0702030302020204" pitchFamily="66" charset="0"/>
              </a:rPr>
              <a:t>Identify and explain Muslim beliefs about God, the Prophet and the Holy Qur’an (e.g. Tawhid; Muhammad as the Messenger, Qur’an as the message) </a:t>
            </a:r>
          </a:p>
          <a:p>
            <a:r>
              <a:rPr lang="en-GB" sz="1900" dirty="0">
                <a:solidFill>
                  <a:srgbClr val="7030A0"/>
                </a:solidFill>
                <a:latin typeface="Comic Sans MS" panose="030F0702030302020204" pitchFamily="66" charset="0"/>
              </a:rPr>
              <a:t>Describe ways in which Muslim sources of authority guide Muslim living (e.g. Qur’an guidance on Five Pillars; Hajj practices follow example of the Prophet) </a:t>
            </a:r>
          </a:p>
          <a:p>
            <a:pPr marL="0" indent="0">
              <a:buNone/>
            </a:pPr>
            <a:r>
              <a:rPr lang="en-GB" sz="19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Making connections</a:t>
            </a:r>
          </a:p>
          <a:p>
            <a:r>
              <a:rPr lang="en-GB" sz="19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 between Muslim beliefs studied and Muslim ways of living in Britain/your region today</a:t>
            </a:r>
          </a:p>
          <a:p>
            <a:r>
              <a:rPr lang="en-GB" sz="19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Consider and weigh up the value of e.g. submission, obedience, generosity, self-control and worship in the lives of Muslims today and articulate responses on how far they are valuable to people who are not Muslims.</a:t>
            </a:r>
          </a:p>
          <a:p>
            <a:r>
              <a:rPr lang="en-GB" sz="19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Reflect on and articulate what it is like to be a Muslim in Britain today, giving good reasons for their views</a:t>
            </a:r>
          </a:p>
          <a:p>
            <a:pPr marL="0" indent="0">
              <a:buNone/>
            </a:pPr>
            <a:r>
              <a:rPr lang="en-GB" sz="19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Understanding Impact</a:t>
            </a:r>
            <a:r>
              <a:rPr lang="en-GB" sz="1900" b="1" dirty="0">
                <a:solidFill>
                  <a:schemeClr val="accent6"/>
                </a:solidFill>
                <a:latin typeface="Comic Sans MS" panose="030F0702030302020204" pitchFamily="66" charset="0"/>
              </a:rPr>
              <a:t> </a:t>
            </a:r>
          </a:p>
          <a:p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Make clear connections between Muslim beliefs and </a:t>
            </a:r>
            <a:r>
              <a:rPr lang="en-GB" sz="19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ibadah</a:t>
            </a:r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 (e.g. Five Pillars, festivals, mosques, art) </a:t>
            </a:r>
          </a:p>
          <a:p>
            <a:r>
              <a:rPr lang="en-GB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Give evidence and examples to show how Muslims put their beliefs into practice in different ways </a:t>
            </a:r>
          </a:p>
          <a:p>
            <a:pPr marL="0" indent="0">
              <a:buNone/>
            </a:pPr>
            <a:endParaRPr lang="en-GB" sz="1500" dirty="0">
              <a:solidFill>
                <a:schemeClr val="accent6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endParaRPr lang="en-GB" sz="1300" dirty="0">
              <a:solidFill>
                <a:srgbClr val="7030A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u="sng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/>
              <a:t>Lent and Easter Week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omic Sans MS" panose="030F0702030302020204" pitchFamily="66" charset="0"/>
              </a:rPr>
              <a:t>The Five Pillars of Islam-</a:t>
            </a:r>
            <a:r>
              <a:rPr lang="en-GB" sz="2000" dirty="0">
                <a:latin typeface="Comic Sans MS" panose="030F0702030302020204" pitchFamily="66" charset="0"/>
              </a:rPr>
              <a:t>the five key practices that all </a:t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Muslims are obligated to fulfil during their lifetime. They form </a:t>
            </a:r>
            <a:br>
              <a:rPr lang="en-GB" sz="2000" dirty="0">
                <a:latin typeface="Comic Sans MS" panose="030F0702030302020204" pitchFamily="66" charset="0"/>
              </a:rPr>
            </a:br>
            <a:r>
              <a:rPr lang="en-GB" sz="2000" dirty="0">
                <a:latin typeface="Comic Sans MS" panose="030F0702030302020204" pitchFamily="66" charset="0"/>
              </a:rPr>
              <a:t>the foundations of Muslim belief and produce a structure for daily spiritual life.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1600" b="1" dirty="0">
                <a:latin typeface="Comic Sans MS" panose="030F0702030302020204" pitchFamily="66" charset="0"/>
              </a:rPr>
              <a:t>Sawm</a:t>
            </a:r>
            <a:r>
              <a:rPr lang="en-GB" sz="1600" dirty="0">
                <a:latin typeface="Comic Sans MS" panose="030F0702030302020204" pitchFamily="66" charset="0"/>
              </a:rPr>
              <a:t>-(the fourth pillar) of fasting during Ramadan</a:t>
            </a:r>
          </a:p>
          <a:p>
            <a:r>
              <a:rPr lang="en-GB" sz="1600" b="1" dirty="0">
                <a:latin typeface="Comic Sans MS" panose="030F0702030302020204" pitchFamily="66" charset="0"/>
              </a:rPr>
              <a:t>Hajj</a:t>
            </a:r>
            <a:r>
              <a:rPr lang="en-GB" sz="1600" dirty="0">
                <a:latin typeface="Comic Sans MS" panose="030F0702030302020204" pitchFamily="66" charset="0"/>
              </a:rPr>
              <a:t>-(the fifth pillar) </a:t>
            </a: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Pilgrimage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r>
              <a:rPr lang="en-GB" sz="1800" b="1" dirty="0">
                <a:latin typeface="Comic Sans MS" panose="030F0702030302020204" pitchFamily="66" charset="0"/>
              </a:rPr>
              <a:t>Shahadah</a:t>
            </a:r>
            <a:r>
              <a:rPr lang="en-GB" sz="1600" dirty="0">
                <a:latin typeface="Comic Sans MS" panose="030F0702030302020204" pitchFamily="66" charset="0"/>
              </a:rPr>
              <a:t> (the second pillar) the statement that Muslims say to show what they believe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Salah</a:t>
            </a:r>
            <a:r>
              <a:rPr lang="en-GB" sz="1600" dirty="0">
                <a:latin typeface="Comic Sans MS" panose="030F0702030302020204" pitchFamily="66" charset="0"/>
              </a:rPr>
              <a:t>-(the second Pillar)</a:t>
            </a:r>
          </a:p>
          <a:p>
            <a:pPr marL="0" indent="0">
              <a:buNone/>
            </a:pPr>
            <a:r>
              <a:rPr lang="en-GB" sz="1600" dirty="0">
                <a:latin typeface="Comic Sans MS" panose="030F0702030302020204" pitchFamily="66" charset="0"/>
              </a:rPr>
              <a:t>Prayer positions and timings</a:t>
            </a: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b="1" dirty="0">
                <a:latin typeface="Comic Sans MS" panose="030F0702030302020204" pitchFamily="66" charset="0"/>
              </a:rPr>
              <a:t>Zakat</a:t>
            </a:r>
            <a:r>
              <a:rPr lang="en-GB" sz="1600" dirty="0">
                <a:latin typeface="Comic Sans MS" panose="030F0702030302020204" pitchFamily="66" charset="0"/>
              </a:rPr>
              <a:t>- (the third pillar)-alms/giving/charity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2054" name="Picture 6" descr="Pin on Islamic studies">
            <a:extLst>
              <a:ext uri="{FF2B5EF4-FFF2-40B4-BE49-F238E27FC236}">
                <a16:creationId xmlns:a16="http://schemas.microsoft.com/office/drawing/2014/main" id="{42DE81DA-5F32-4811-B9F5-F102458E2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748" y="2699740"/>
            <a:ext cx="1465389" cy="145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Five Pillars of Islam Poster | KS3 | Beyond Secondary">
            <a:extLst>
              <a:ext uri="{FF2B5EF4-FFF2-40B4-BE49-F238E27FC236}">
                <a16:creationId xmlns:a16="http://schemas.microsoft.com/office/drawing/2014/main" id="{C8B24E39-EC93-4DD7-A323-4FA57E4AD9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90" r="16890" b="16044"/>
          <a:stretch/>
        </p:blipFill>
        <p:spPr bwMode="auto">
          <a:xfrm>
            <a:off x="6591300" y="3174895"/>
            <a:ext cx="4343400" cy="275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What is Hajj? | The Review of Religions">
            <a:extLst>
              <a:ext uri="{FF2B5EF4-FFF2-40B4-BE49-F238E27FC236}">
                <a16:creationId xmlns:a16="http://schemas.microsoft.com/office/drawing/2014/main" id="{1BDE9719-7864-4445-9BFE-C58F37E60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37" y="2215119"/>
            <a:ext cx="2056925" cy="142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ow many types of Zakat are there in Islam? | PennyAppeal.org">
            <a:extLst>
              <a:ext uri="{FF2B5EF4-FFF2-40B4-BE49-F238E27FC236}">
                <a16:creationId xmlns:a16="http://schemas.microsoft.com/office/drawing/2014/main" id="{A3021878-A442-453A-8CE9-0083E93D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98" y="4904037"/>
            <a:ext cx="1707444" cy="1138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254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465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Office Theme</vt:lpstr>
      <vt:lpstr> Year 5 Religious Education Knowledge Organiser Spring 1 What does it mean to be a Muslim in Britain today? Religious Education explores big questions about life, to find out what people believe and  what difference this makes to how they live. </vt:lpstr>
      <vt:lpstr>The Five Pillars of Islam-the five key practices that all  Muslims are obligated to fulfil during their lifetime. They form  the foundations of Muslim belief and produce a structure for daily spiritual life.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LNoon@stjohns.worcs.sch.uk</cp:lastModifiedBy>
  <cp:revision>35</cp:revision>
  <dcterms:created xsi:type="dcterms:W3CDTF">2021-01-25T10:46:00Z</dcterms:created>
  <dcterms:modified xsi:type="dcterms:W3CDTF">2021-12-14T19:42:23Z</dcterms:modified>
</cp:coreProperties>
</file>