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3" d="100"/>
          <a:sy n="83" d="100"/>
        </p:scale>
        <p:origin x="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84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38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99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11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53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83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82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58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45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60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1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35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Year 3 Religious Education Knowledge Organiser</a:t>
            </a:r>
            <a:br>
              <a:rPr lang="en-GB" sz="3600" dirty="0">
                <a:latin typeface="Comic Sans MS" panose="030F0702030302020204" pitchFamily="66" charset="0"/>
              </a:rPr>
            </a:br>
            <a:r>
              <a:rPr lang="en-GB" sz="2700" dirty="0">
                <a:latin typeface="Comic Sans MS" panose="030F0702030302020204" pitchFamily="66" charset="0"/>
              </a:rPr>
              <a:t>Summer 1 What kind of world did Jesus want?</a:t>
            </a:r>
            <a:br>
              <a:rPr lang="en-GB" sz="2700" dirty="0">
                <a:latin typeface="Comic Sans MS" panose="030F0702030302020204" pitchFamily="66" charset="0"/>
              </a:rPr>
            </a:br>
            <a:r>
              <a:rPr lang="en-GB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Religious Education explores big questions about life, to find out what people </a:t>
            </a:r>
            <a:br>
              <a:rPr lang="en-GB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believe and what difference this makes to how they live.</a:t>
            </a:r>
            <a:endParaRPr lang="en-GB" sz="2200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3297" cy="450163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>
                <a:latin typeface="Comic Sans MS" panose="030F0702030302020204" pitchFamily="66" charset="0"/>
              </a:rPr>
              <a:t>Key Vocabulary and Terms</a:t>
            </a:r>
          </a:p>
          <a:p>
            <a:pPr>
              <a:spcBef>
                <a:spcPts val="0"/>
              </a:spcBef>
            </a:pPr>
            <a:r>
              <a:rPr lang="en-GB" sz="2400" dirty="0">
                <a:latin typeface="Comic Sans MS" panose="030F0702030302020204" pitchFamily="66" charset="0"/>
              </a:rPr>
              <a:t>Gospel</a:t>
            </a:r>
            <a:r>
              <a:rPr lang="en-GB" dirty="0">
                <a:latin typeface="Comic Sans MS" panose="030F0702030302020204" pitchFamily="66" charset="0"/>
              </a:rPr>
              <a:t>-</a:t>
            </a:r>
            <a:r>
              <a:rPr lang="en-GB" sz="1200" dirty="0">
                <a:latin typeface="Comic Sans MS" panose="030F0702030302020204" pitchFamily="66" charset="0"/>
              </a:rPr>
              <a:t>Christian belief in the ‘good news’ that Jesus brings. The four Gospels in the New Testament are Matthew, Mark, Luke and John.</a:t>
            </a:r>
            <a:endParaRPr lang="en-GB" sz="13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Christian-</a:t>
            </a:r>
            <a:r>
              <a:rPr lang="en-GB" sz="1200" dirty="0">
                <a:latin typeface="Comic Sans MS" panose="030F0702030302020204" pitchFamily="66" charset="0"/>
              </a:rPr>
              <a:t>A person who follows and believes in the teachings of Jesus, God and the Holy Spirit.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Bible</a:t>
            </a:r>
            <a:r>
              <a:rPr lang="en-GB" sz="1200" dirty="0">
                <a:latin typeface="Comic Sans MS" panose="030F0702030302020204" pitchFamily="66" charset="0"/>
              </a:rPr>
              <a:t>-a religious holy book that is special to Christians, Jews and Samaritans.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New Testament-</a:t>
            </a:r>
            <a:r>
              <a:rPr lang="en-GB" sz="1200" dirty="0">
                <a:latin typeface="Comic Sans MS" panose="030F0702030302020204" pitchFamily="66" charset="0"/>
              </a:rPr>
              <a:t>The second half od the Bible that talks about the teachings and person of Jesus.</a:t>
            </a:r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disciples-</a:t>
            </a:r>
            <a:r>
              <a:rPr lang="en-GB" sz="1200" dirty="0">
                <a:latin typeface="Comic Sans MS" panose="030F0702030302020204" pitchFamily="66" charset="0"/>
              </a:rPr>
              <a:t>Jesus chose 12 men from different backgrounds to be his followers to give him support and help him to spread the ‘good news.’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</a:pP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283926" cy="4501639"/>
          </a:xfrm>
          <a:solidFill>
            <a:srgbClr val="6666FF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>
                <a:latin typeface="Comic Sans MS" panose="030F0702030302020204" pitchFamily="66" charset="0"/>
              </a:rPr>
              <a:t>What we will learn:</a:t>
            </a:r>
          </a:p>
          <a:p>
            <a:pPr marL="0" indent="0">
              <a:buNone/>
            </a:pPr>
            <a:r>
              <a:rPr lang="en-GB" sz="1200" b="1" dirty="0">
                <a:solidFill>
                  <a:srgbClr val="002060"/>
                </a:solidFill>
                <a:latin typeface="Comic Sans MS" panose="030F0702030302020204" pitchFamily="66" charset="0"/>
              </a:rPr>
              <a:t>Make sense of belief:</a:t>
            </a:r>
            <a:endParaRPr lang="en-GB" sz="12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en-GB" sz="1100" dirty="0">
                <a:solidFill>
                  <a:srgbClr val="7030A0"/>
                </a:solidFill>
                <a:latin typeface="Comic Sans MS" panose="030F0702030302020204" pitchFamily="66" charset="0"/>
              </a:rPr>
              <a:t>Identify texts that come from a Gospel, which tells the story of the life and teaching of Jesus </a:t>
            </a:r>
          </a:p>
          <a:p>
            <a:r>
              <a:rPr lang="en-GB" sz="1100" dirty="0">
                <a:solidFill>
                  <a:srgbClr val="7030A0"/>
                </a:solidFill>
                <a:latin typeface="Comic Sans MS" panose="030F0702030302020204" pitchFamily="66" charset="0"/>
              </a:rPr>
              <a:t>Make clear links between the calling of the first disciples and how Christians today try to follow Jesus and be ‘fishers of people’ </a:t>
            </a:r>
          </a:p>
          <a:p>
            <a:r>
              <a:rPr lang="en-GB" sz="1100" dirty="0">
                <a:solidFill>
                  <a:srgbClr val="7030A0"/>
                </a:solidFill>
                <a:latin typeface="Comic Sans MS" panose="030F0702030302020204" pitchFamily="66" charset="0"/>
              </a:rPr>
              <a:t>Suggest ideas and then find out about what Jesus’ actions towards outcasts mean for a Christian </a:t>
            </a:r>
          </a:p>
          <a:p>
            <a:pPr marL="0" indent="0">
              <a:buNone/>
            </a:pP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Understand the impact: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Give examples of how Christians try to show love for all, including how Christian leaders try to follow Jesus’ teaching in different ways</a:t>
            </a:r>
          </a:p>
          <a:p>
            <a:pPr marL="0" indent="0">
              <a:buNone/>
            </a:pPr>
            <a:r>
              <a:rPr lang="en-GB" sz="12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Make connections:</a:t>
            </a:r>
            <a:endParaRPr lang="en-GB" sz="1200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• Make links between the importance of love in the Bible stories studied and life in the world today, giving a good reason for their ideas</a:t>
            </a:r>
            <a:endParaRPr lang="en-GB" sz="1300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Content Placeholder 5"/>
          <p:cNvSpPr txBox="1">
            <a:spLocks/>
          </p:cNvSpPr>
          <p:nvPr/>
        </p:nvSpPr>
        <p:spPr>
          <a:xfrm>
            <a:off x="12565398" y="6327264"/>
            <a:ext cx="1416304" cy="1632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u="sng"/>
              <a:t>Lent and Easter Week</a:t>
            </a: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265361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50870"/>
            <a:ext cx="10515600" cy="1325563"/>
          </a:xfrm>
          <a:solidFill>
            <a:srgbClr val="6666FF"/>
          </a:solidFill>
        </p:spPr>
        <p:txBody>
          <a:bodyPr/>
          <a:lstStyle/>
          <a:p>
            <a:r>
              <a:rPr lang="en-GB" sz="2400" u="sng" dirty="0">
                <a:latin typeface="Comic Sans MS" panose="030F0702030302020204" pitchFamily="66" charset="0"/>
              </a:rPr>
              <a:t>Leprosy Mission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solidFill>
            <a:srgbClr val="6666FF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u="sng" dirty="0">
                <a:latin typeface="Comic Sans MS" panose="030F0702030302020204" pitchFamily="66" charset="0"/>
              </a:rPr>
              <a:t>The Teachings of Jesus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rgbClr val="6666FF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u="sng" dirty="0">
                <a:latin typeface="Comic Sans MS" panose="030F0702030302020204" pitchFamily="66" charset="0"/>
              </a:rPr>
              <a:t>Churches Showing the World Jesus wanted</a:t>
            </a:r>
          </a:p>
          <a:p>
            <a:pPr marL="0" indent="0">
              <a:buNone/>
            </a:pPr>
            <a:endParaRPr lang="en-GB" sz="2400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400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400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400" u="sng" dirty="0">
                <a:latin typeface="Comic Sans MS" panose="030F0702030302020204" pitchFamily="66" charset="0"/>
              </a:rPr>
              <a:t>The work of a vicar</a:t>
            </a:r>
            <a:endParaRPr lang="en-GB" sz="2400" u="sng" dirty="0"/>
          </a:p>
          <a:p>
            <a:pPr marL="0" indent="0">
              <a:buNone/>
            </a:pPr>
            <a:endParaRPr lang="en-GB" sz="4400" u="sng" dirty="0"/>
          </a:p>
        </p:txBody>
      </p:sp>
      <p:pic>
        <p:nvPicPr>
          <p:cNvPr id="9" name="Picture 6" descr="The Good Samaritan, 2017 — The Works of George MacDonald">
            <a:extLst>
              <a:ext uri="{FF2B5EF4-FFF2-40B4-BE49-F238E27FC236}">
                <a16:creationId xmlns:a16="http://schemas.microsoft.com/office/drawing/2014/main" id="{E572D53D-26A8-4D31-BC20-3A48B6A88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725" y="2306466"/>
            <a:ext cx="1255889" cy="1728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4925F24-428B-4E17-8312-2F406A220BB5}"/>
              </a:ext>
            </a:extLst>
          </p:cNvPr>
          <p:cNvSpPr txBox="1"/>
          <p:nvPr/>
        </p:nvSpPr>
        <p:spPr>
          <a:xfrm>
            <a:off x="2753435" y="2378796"/>
            <a:ext cx="3054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Good Samaritan </a:t>
            </a:r>
          </a:p>
          <a:p>
            <a:r>
              <a:rPr lang="en-GB" dirty="0"/>
              <a:t>Luke 10: 25-37</a:t>
            </a:r>
          </a:p>
          <a:p>
            <a:r>
              <a:rPr lang="en-GB" dirty="0"/>
              <a:t>Our school’s key Bible story for the value of love.</a:t>
            </a:r>
          </a:p>
        </p:txBody>
      </p:sp>
      <p:pic>
        <p:nvPicPr>
          <p:cNvPr id="14" name="Picture 2" descr="New Testament 3, Lesson 12: Jesus Heals Ten Lepers - Seeds of Faith Podcast">
            <a:extLst>
              <a:ext uri="{FF2B5EF4-FFF2-40B4-BE49-F238E27FC236}">
                <a16:creationId xmlns:a16="http://schemas.microsoft.com/office/drawing/2014/main" id="{2F900FC2-E35B-4A9E-B98D-3FA6561487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0797" y="3715903"/>
            <a:ext cx="1698499" cy="2230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CA76078-D579-4240-BD24-2DD8EE86D61D}"/>
              </a:ext>
            </a:extLst>
          </p:cNvPr>
          <p:cNvSpPr txBox="1"/>
          <p:nvPr/>
        </p:nvSpPr>
        <p:spPr>
          <a:xfrm>
            <a:off x="1163349" y="4411254"/>
            <a:ext cx="24897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 Healing of the Leper</a:t>
            </a:r>
          </a:p>
          <a:p>
            <a:r>
              <a:rPr lang="en-GB" dirty="0"/>
              <a:t>Mark 1: 40-44</a:t>
            </a:r>
          </a:p>
          <a:p>
            <a:endParaRPr lang="en-GB" dirty="0"/>
          </a:p>
        </p:txBody>
      </p:sp>
      <p:pic>
        <p:nvPicPr>
          <p:cNvPr id="16" name="Picture 4" descr="The Leprosy Mission | NNN">
            <a:extLst>
              <a:ext uri="{FF2B5EF4-FFF2-40B4-BE49-F238E27FC236}">
                <a16:creationId xmlns:a16="http://schemas.microsoft.com/office/drawing/2014/main" id="{292E427E-36B0-4E20-BC25-2A8685A2EB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10833"/>
            <a:ext cx="3721100" cy="1205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Take a look at our new noticeboard! - St Paul's Parish Church, Shipley">
            <a:extLst>
              <a:ext uri="{FF2B5EF4-FFF2-40B4-BE49-F238E27FC236}">
                <a16:creationId xmlns:a16="http://schemas.microsoft.com/office/drawing/2014/main" id="{97262167-8F23-474E-A832-C72F481954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23" r="4403" b="20034"/>
          <a:stretch/>
        </p:blipFill>
        <p:spPr bwMode="auto">
          <a:xfrm>
            <a:off x="8296280" y="2251852"/>
            <a:ext cx="2519888" cy="1783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8" descr="Wedding Service Walk-Through | Church of England Weddings">
            <a:extLst>
              <a:ext uri="{FF2B5EF4-FFF2-40B4-BE49-F238E27FC236}">
                <a16:creationId xmlns:a16="http://schemas.microsoft.com/office/drawing/2014/main" id="{04F888DB-C223-494A-AE30-054431A320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4950" y="4461091"/>
            <a:ext cx="1663796" cy="873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0" descr="All Saints with St Peter, Maldon | Baptisms (Christenings) at All Saints  Maldon">
            <a:extLst>
              <a:ext uri="{FF2B5EF4-FFF2-40B4-BE49-F238E27FC236}">
                <a16:creationId xmlns:a16="http://schemas.microsoft.com/office/drawing/2014/main" id="{F146FDB4-307C-41D9-867F-5B748E4D58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146" y="4461091"/>
            <a:ext cx="1477433" cy="983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Youth Club Learn About The Church - The Churches of Dafen and Felinfoel">
            <a:extLst>
              <a:ext uri="{FF2B5EF4-FFF2-40B4-BE49-F238E27FC236}">
                <a16:creationId xmlns:a16="http://schemas.microsoft.com/office/drawing/2014/main" id="{48563834-D50A-4054-B786-D0AD692B3C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0356" y="4451743"/>
            <a:ext cx="1334550" cy="100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628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327</Words>
  <Application>Microsoft Office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Times New Roman</vt:lpstr>
      <vt:lpstr>Office Theme</vt:lpstr>
      <vt:lpstr>Year 3 Religious Education Knowledge Organiser Summer 1 What kind of world did Jesus want? Religious Education explores big questions about life, to find out what people  believe and what difference this makes to how they live.</vt:lpstr>
      <vt:lpstr>Leprosy Mission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Reception Religious Education Knowledge Organiser Spring 2 Why is Easter Special to Christians?</dc:title>
  <dc:creator>lnoon</dc:creator>
  <cp:lastModifiedBy>LNoon@stjohns.worcs.sch.uk</cp:lastModifiedBy>
  <cp:revision>31</cp:revision>
  <dcterms:created xsi:type="dcterms:W3CDTF">2021-01-25T10:46:00Z</dcterms:created>
  <dcterms:modified xsi:type="dcterms:W3CDTF">2021-04-16T14:03:46Z</dcterms:modified>
</cp:coreProperties>
</file>