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5" d="100"/>
          <a:sy n="85" d="100"/>
        </p:scale>
        <p:origin x="18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5BEE1A0D-C730-4CA4-B7E4-DA8E1DB4808D}" type="datetimeFigureOut">
              <a:rPr lang="en-GB" smtClean="0"/>
              <a:t>07/12/2021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18138425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BEE1A0D-C730-4CA4-B7E4-DA8E1DB4808D}" type="datetimeFigureOut">
              <a:rPr lang="en-GB" smtClean="0"/>
              <a:t>07/12/2021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18513827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BEE1A0D-C730-4CA4-B7E4-DA8E1DB4808D}" type="datetimeFigureOut">
              <a:rPr lang="en-GB" smtClean="0"/>
              <a:t>07/12/2021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34099909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BEE1A0D-C730-4CA4-B7E4-DA8E1DB4808D}" type="datetimeFigureOut">
              <a:rPr lang="en-GB" smtClean="0"/>
              <a:t>07/12/2021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1323117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BEE1A0D-C730-4CA4-B7E4-DA8E1DB4808D}" type="datetimeFigureOut">
              <a:rPr lang="en-GB" smtClean="0"/>
              <a:t>07/12/2021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1371537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5BEE1A0D-C730-4CA4-B7E4-DA8E1DB4808D}" type="datetimeFigureOut">
              <a:rPr lang="en-GB" smtClean="0"/>
              <a:t>07/12/2021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34268338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5BEE1A0D-C730-4CA4-B7E4-DA8E1DB4808D}" type="datetimeFigureOut">
              <a:rPr lang="en-GB" smtClean="0"/>
              <a:t>07/12/2021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9678825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5BEE1A0D-C730-4CA4-B7E4-DA8E1DB4808D}" type="datetimeFigureOut">
              <a:rPr lang="en-GB" smtClean="0"/>
              <a:t>07/12/2021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3172586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EE1A0D-C730-4CA4-B7E4-DA8E1DB4808D}" type="datetimeFigureOut">
              <a:rPr lang="en-GB" smtClean="0"/>
              <a:t>07/12/2021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2233458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BEE1A0D-C730-4CA4-B7E4-DA8E1DB4808D}" type="datetimeFigureOut">
              <a:rPr lang="en-GB" smtClean="0"/>
              <a:t>07/12/2021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677606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BEE1A0D-C730-4CA4-B7E4-DA8E1DB4808D}" type="datetimeFigureOut">
              <a:rPr lang="en-GB" smtClean="0"/>
              <a:t>07/12/2021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1361183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EE1A0D-C730-4CA4-B7E4-DA8E1DB4808D}" type="datetimeFigureOut">
              <a:rPr lang="en-GB" smtClean="0"/>
              <a:t>07/12/2021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0449D4-39A5-45A3-967C-1BB0C5AF0DB0}" type="slidenum">
              <a:rPr lang="en-GB" smtClean="0"/>
              <a:t>‹#›</a:t>
            </a:fld>
            <a:endParaRPr lang="en-GB"/>
          </a:p>
        </p:txBody>
      </p:sp>
    </p:spTree>
    <p:extLst>
      <p:ext uri="{BB962C8B-B14F-4D97-AF65-F5344CB8AC3E}">
        <p14:creationId xmlns:p14="http://schemas.microsoft.com/office/powerpoint/2010/main" val="25153533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4.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solidFill>
            <a:srgbClr val="00B0F0"/>
          </a:solidFill>
        </p:spPr>
        <p:txBody>
          <a:bodyPr>
            <a:normAutofit fontScale="90000"/>
          </a:bodyPr>
          <a:lstStyle/>
          <a:p>
            <a:br>
              <a:rPr lang="en-GB" sz="2000" dirty="0">
                <a:latin typeface="Comic Sans MS" panose="030F0702030302020204" pitchFamily="66" charset="0"/>
              </a:rPr>
            </a:br>
            <a:r>
              <a:rPr lang="en-GB" sz="2000" dirty="0">
                <a:latin typeface="Comic Sans MS" panose="030F0702030302020204" pitchFamily="66" charset="0"/>
              </a:rPr>
              <a:t>Year 3 Religious Education Knowledge Organiser</a:t>
            </a:r>
            <a:br>
              <a:rPr lang="en-GB" sz="3600" dirty="0">
                <a:latin typeface="Comic Sans MS" panose="030F0702030302020204" pitchFamily="66" charset="0"/>
              </a:rPr>
            </a:br>
            <a:r>
              <a:rPr lang="en-GB" sz="2700" dirty="0">
                <a:latin typeface="Comic Sans MS" panose="030F0702030302020204" pitchFamily="66" charset="0"/>
              </a:rPr>
              <a:t>Spring 1 How do festivals and worship show what matters to a Muslim?</a:t>
            </a:r>
            <a:br>
              <a:rPr lang="en-GB" sz="2700" dirty="0">
                <a:latin typeface="Comic Sans MS" panose="030F0702030302020204" pitchFamily="66" charset="0"/>
              </a:rPr>
            </a:br>
            <a:r>
              <a:rPr lang="en-GB" sz="2000" dirty="0">
                <a:latin typeface="Calibri" panose="020F0502020204030204" pitchFamily="34" charset="0"/>
                <a:ea typeface="Calibri" panose="020F0502020204030204" pitchFamily="34" charset="0"/>
                <a:cs typeface="Times New Roman" panose="02020603050405020304" pitchFamily="18" charset="0"/>
              </a:rPr>
              <a:t>Religious Education explores big questions about life, to find out what people believe and </a:t>
            </a:r>
            <a:br>
              <a:rPr lang="en-GB" sz="2000" dirty="0">
                <a:latin typeface="Calibri" panose="020F0502020204030204" pitchFamily="34" charset="0"/>
                <a:ea typeface="Calibri" panose="020F0502020204030204" pitchFamily="34" charset="0"/>
                <a:cs typeface="Times New Roman" panose="02020603050405020304" pitchFamily="18" charset="0"/>
              </a:rPr>
            </a:br>
            <a:r>
              <a:rPr lang="en-GB" sz="2000" dirty="0">
                <a:latin typeface="Calibri" panose="020F0502020204030204" pitchFamily="34" charset="0"/>
                <a:ea typeface="Calibri" panose="020F0502020204030204" pitchFamily="34" charset="0"/>
                <a:cs typeface="Times New Roman" panose="02020603050405020304" pitchFamily="18" charset="0"/>
              </a:rPr>
              <a:t>what difference this makes to how they live.</a:t>
            </a:r>
            <a:br>
              <a:rPr lang="en-GB" sz="2800" dirty="0">
                <a:latin typeface="Calibri" panose="020F0502020204030204" pitchFamily="34" charset="0"/>
                <a:ea typeface="Calibri" panose="020F0502020204030204" pitchFamily="34" charset="0"/>
                <a:cs typeface="Times New Roman" panose="02020603050405020304" pitchFamily="18" charset="0"/>
              </a:rPr>
            </a:br>
            <a:endParaRPr lang="en-GB" sz="2700" dirty="0">
              <a:latin typeface="Comic Sans MS" panose="030F0702030302020204" pitchFamily="66" charset="0"/>
            </a:endParaRPr>
          </a:p>
        </p:txBody>
      </p:sp>
      <p:sp>
        <p:nvSpPr>
          <p:cNvPr id="5" name="Content Placeholder 4"/>
          <p:cNvSpPr>
            <a:spLocks noGrp="1"/>
          </p:cNvSpPr>
          <p:nvPr>
            <p:ph sz="half" idx="1"/>
          </p:nvPr>
        </p:nvSpPr>
        <p:spPr>
          <a:xfrm>
            <a:off x="838200" y="1825625"/>
            <a:ext cx="5153297" cy="4501638"/>
          </a:xfrm>
          <a:solidFill>
            <a:srgbClr val="FFFF00"/>
          </a:solidFill>
        </p:spPr>
        <p:txBody>
          <a:bodyPr>
            <a:normAutofit fontScale="70000" lnSpcReduction="20000"/>
          </a:bodyPr>
          <a:lstStyle/>
          <a:p>
            <a:pPr marL="0" indent="0">
              <a:buNone/>
            </a:pPr>
            <a:r>
              <a:rPr lang="en-GB" sz="2900" u="sng" dirty="0">
                <a:latin typeface="Comic Sans MS" panose="030F0702030302020204" pitchFamily="66" charset="0"/>
              </a:rPr>
              <a:t>Key Vocabulary and Terms</a:t>
            </a:r>
          </a:p>
          <a:p>
            <a:r>
              <a:rPr lang="en-GB" sz="2300" b="1" dirty="0">
                <a:latin typeface="Comic Sans MS" panose="030F0702030302020204" pitchFamily="66" charset="0"/>
              </a:rPr>
              <a:t>Muslim</a:t>
            </a:r>
            <a:r>
              <a:rPr lang="en-GB" sz="2000" dirty="0">
                <a:latin typeface="Comic Sans MS" panose="030F0702030302020204" pitchFamily="66" charset="0"/>
              </a:rPr>
              <a:t> a follower of the religion of Islam-exact meaning of the word is: </a:t>
            </a:r>
            <a:r>
              <a:rPr lang="en-GB" sz="2000" dirty="0"/>
              <a:t>one who willingly submits to God</a:t>
            </a:r>
            <a:endParaRPr lang="en-GB" sz="2000" dirty="0">
              <a:latin typeface="Comic Sans MS" panose="030F0702030302020204" pitchFamily="66" charset="0"/>
            </a:endParaRPr>
          </a:p>
          <a:p>
            <a:r>
              <a:rPr lang="en-GB" sz="2300" b="1" dirty="0">
                <a:latin typeface="Comic Sans MS" panose="030F0702030302020204" pitchFamily="66" charset="0"/>
              </a:rPr>
              <a:t>Shahadah</a:t>
            </a:r>
            <a:r>
              <a:rPr lang="en-GB" sz="2000" dirty="0">
                <a:latin typeface="Comic Sans MS" panose="030F0702030302020204" pitchFamily="66" charset="0"/>
              </a:rPr>
              <a:t> the statement that Muslims say to show what they believe</a:t>
            </a:r>
          </a:p>
          <a:p>
            <a:r>
              <a:rPr lang="en-GB" sz="2300" b="1" dirty="0">
                <a:latin typeface="Comic Sans MS" panose="030F0702030302020204" pitchFamily="66" charset="0"/>
              </a:rPr>
              <a:t>God/Allah </a:t>
            </a:r>
            <a:r>
              <a:rPr lang="en-GB" sz="2000" dirty="0">
                <a:latin typeface="Comic Sans MS" panose="030F0702030302020204" pitchFamily="66" charset="0"/>
              </a:rPr>
              <a:t>A divine/holy being/leader that is important in the lives of Muslims</a:t>
            </a:r>
          </a:p>
          <a:p>
            <a:r>
              <a:rPr lang="en-GB" sz="2300" b="1" dirty="0" err="1">
                <a:latin typeface="Comic Sans MS" panose="030F0702030302020204" pitchFamily="66" charset="0"/>
              </a:rPr>
              <a:t>Qu’ran</a:t>
            </a:r>
            <a:r>
              <a:rPr lang="en-GB" sz="2000" dirty="0">
                <a:latin typeface="Comic Sans MS" panose="030F0702030302020204" pitchFamily="66" charset="0"/>
              </a:rPr>
              <a:t> Muslim holy book, a guide to how Muslim's live their lives</a:t>
            </a:r>
          </a:p>
          <a:p>
            <a:r>
              <a:rPr lang="en-GB" sz="2300" b="1" dirty="0">
                <a:latin typeface="Comic Sans MS" panose="030F0702030302020204" pitchFamily="66" charset="0"/>
              </a:rPr>
              <a:t>Prophet Muhammad </a:t>
            </a:r>
            <a:r>
              <a:rPr lang="en-GB" sz="2000" dirty="0">
                <a:latin typeface="Comic Sans MS" panose="030F0702030302020204" pitchFamily="66" charset="0"/>
              </a:rPr>
              <a:t>(PBUH-peace be upon him) Religious leader/prophet of Allah who received the words of the </a:t>
            </a:r>
            <a:r>
              <a:rPr lang="en-GB" sz="2000" dirty="0" err="1">
                <a:latin typeface="Comic Sans MS" panose="030F0702030302020204" pitchFamily="66" charset="0"/>
              </a:rPr>
              <a:t>Qu’ran</a:t>
            </a:r>
            <a:r>
              <a:rPr lang="en-GB" sz="2000" dirty="0">
                <a:latin typeface="Comic Sans MS" panose="030F0702030302020204" pitchFamily="66" charset="0"/>
              </a:rPr>
              <a:t> on </a:t>
            </a:r>
            <a:r>
              <a:rPr lang="en-GB" sz="2000" dirty="0" err="1">
                <a:latin typeface="Comic Sans MS" panose="030F0702030302020204" pitchFamily="66" charset="0"/>
              </a:rPr>
              <a:t>Mt.Hira</a:t>
            </a:r>
            <a:endParaRPr lang="en-GB" sz="2000" dirty="0">
              <a:latin typeface="Comic Sans MS" panose="030F0702030302020204" pitchFamily="66" charset="0"/>
            </a:endParaRPr>
          </a:p>
          <a:p>
            <a:r>
              <a:rPr lang="en-GB" sz="2300" b="1" dirty="0">
                <a:latin typeface="Comic Sans MS" panose="030F0702030302020204" pitchFamily="66" charset="0"/>
              </a:rPr>
              <a:t>Islam</a:t>
            </a:r>
            <a:r>
              <a:rPr lang="en-GB" sz="2000" dirty="0">
                <a:latin typeface="Comic Sans MS" panose="030F0702030302020204" pitchFamily="66" charset="0"/>
              </a:rPr>
              <a:t>-the religion of Muslims-exact meaning of the word is: the peace that comes from being in harmony with God</a:t>
            </a:r>
          </a:p>
          <a:p>
            <a:r>
              <a:rPr lang="en-GB" sz="2300" b="1" dirty="0">
                <a:latin typeface="Comic Sans MS" panose="030F0702030302020204" pitchFamily="66" charset="0"/>
              </a:rPr>
              <a:t>salaam</a:t>
            </a:r>
            <a:r>
              <a:rPr lang="en-GB" sz="2000" i="1" dirty="0">
                <a:latin typeface="Comic Sans MS" panose="030F0702030302020204" pitchFamily="66" charset="0"/>
              </a:rPr>
              <a:t> </a:t>
            </a:r>
            <a:r>
              <a:rPr lang="en-GB" sz="2000" dirty="0">
                <a:latin typeface="Comic Sans MS" panose="030F0702030302020204" pitchFamily="66" charset="0"/>
              </a:rPr>
              <a:t>is a greeting that means ‘peace’</a:t>
            </a:r>
          </a:p>
        </p:txBody>
      </p:sp>
      <p:sp>
        <p:nvSpPr>
          <p:cNvPr id="6" name="Content Placeholder 5"/>
          <p:cNvSpPr>
            <a:spLocks noGrp="1"/>
          </p:cNvSpPr>
          <p:nvPr>
            <p:ph sz="half" idx="2"/>
          </p:nvPr>
        </p:nvSpPr>
        <p:spPr>
          <a:xfrm>
            <a:off x="6172200" y="1825624"/>
            <a:ext cx="5283926" cy="4501639"/>
          </a:xfrm>
          <a:solidFill>
            <a:srgbClr val="6666FF"/>
          </a:solidFill>
        </p:spPr>
        <p:txBody>
          <a:bodyPr>
            <a:normAutofit fontScale="70000" lnSpcReduction="20000"/>
          </a:bodyPr>
          <a:lstStyle/>
          <a:p>
            <a:pPr marL="0" indent="0">
              <a:buNone/>
            </a:pPr>
            <a:r>
              <a:rPr lang="en-GB" u="sng" dirty="0">
                <a:latin typeface="Comic Sans MS" panose="030F0702030302020204" pitchFamily="66" charset="0"/>
              </a:rPr>
              <a:t>What we will learn</a:t>
            </a:r>
          </a:p>
          <a:p>
            <a:pPr marL="0" indent="0">
              <a:buNone/>
            </a:pPr>
            <a:r>
              <a:rPr lang="en-GB" sz="1900" b="1" dirty="0">
                <a:solidFill>
                  <a:srgbClr val="7030A0"/>
                </a:solidFill>
                <a:latin typeface="Comic Sans MS" panose="030F0702030302020204" pitchFamily="66" charset="0"/>
              </a:rPr>
              <a:t>Making sense of belief</a:t>
            </a:r>
            <a:endParaRPr lang="en-GB" sz="1900" dirty="0">
              <a:solidFill>
                <a:srgbClr val="7030A0"/>
              </a:solidFill>
              <a:latin typeface="Comic Sans MS" panose="030F0702030302020204" pitchFamily="66" charset="0"/>
            </a:endParaRPr>
          </a:p>
          <a:p>
            <a:r>
              <a:rPr lang="en-GB" sz="1900" dirty="0">
                <a:solidFill>
                  <a:srgbClr val="7030A0"/>
                </a:solidFill>
                <a:latin typeface="Comic Sans MS" panose="030F0702030302020204" pitchFamily="66" charset="0"/>
              </a:rPr>
              <a:t>Identify some beliefs about God in Islam, expressed in Surah 1. </a:t>
            </a:r>
          </a:p>
          <a:p>
            <a:r>
              <a:rPr lang="en-GB" sz="1900" dirty="0">
                <a:solidFill>
                  <a:srgbClr val="7030A0"/>
                </a:solidFill>
                <a:latin typeface="Comic Sans MS" panose="030F0702030302020204" pitchFamily="66" charset="0"/>
              </a:rPr>
              <a:t>Make clear links between beliefs about God and </a:t>
            </a:r>
            <a:r>
              <a:rPr lang="en-GB" sz="1900" i="1" dirty="0" err="1">
                <a:solidFill>
                  <a:srgbClr val="7030A0"/>
                </a:solidFill>
                <a:latin typeface="Comic Sans MS" panose="030F0702030302020204" pitchFamily="66" charset="0"/>
              </a:rPr>
              <a:t>ibadah</a:t>
            </a:r>
            <a:r>
              <a:rPr lang="en-GB" sz="1900" i="1" dirty="0">
                <a:solidFill>
                  <a:srgbClr val="7030A0"/>
                </a:solidFill>
                <a:latin typeface="Comic Sans MS" panose="030F0702030302020204" pitchFamily="66" charset="0"/>
              </a:rPr>
              <a:t> </a:t>
            </a:r>
            <a:r>
              <a:rPr lang="en-GB" sz="1900" dirty="0">
                <a:solidFill>
                  <a:srgbClr val="7030A0"/>
                </a:solidFill>
                <a:latin typeface="Comic Sans MS" panose="030F0702030302020204" pitchFamily="66" charset="0"/>
              </a:rPr>
              <a:t>(e.g. how God is worth worshipping; how Muslims submit to God) </a:t>
            </a:r>
          </a:p>
          <a:p>
            <a:pPr marL="0" indent="0">
              <a:buNone/>
            </a:pPr>
            <a:r>
              <a:rPr lang="en-GB" sz="1900" dirty="0">
                <a:solidFill>
                  <a:schemeClr val="accent6">
                    <a:lumMod val="50000"/>
                  </a:schemeClr>
                </a:solidFill>
                <a:latin typeface="Comic Sans MS" panose="030F0702030302020204" pitchFamily="66" charset="0"/>
              </a:rPr>
              <a:t>Making connections</a:t>
            </a:r>
          </a:p>
          <a:p>
            <a:r>
              <a:rPr lang="en-GB" sz="1900" dirty="0">
                <a:solidFill>
                  <a:schemeClr val="accent6">
                    <a:lumMod val="50000"/>
                  </a:schemeClr>
                </a:solidFill>
                <a:latin typeface="Comic Sans MS" panose="030F0702030302020204" pitchFamily="66" charset="0"/>
              </a:rPr>
              <a:t>Raise questions and suggest answers about the value of submission and self-control to Muslims, and whether there are benefits for people who are not Muslims. </a:t>
            </a:r>
          </a:p>
          <a:p>
            <a:r>
              <a:rPr lang="en-GB" sz="1900" dirty="0">
                <a:solidFill>
                  <a:schemeClr val="accent6">
                    <a:lumMod val="50000"/>
                  </a:schemeClr>
                </a:solidFill>
                <a:latin typeface="Comic Sans MS" panose="030F0702030302020204" pitchFamily="66" charset="0"/>
              </a:rPr>
              <a:t>Make links between the Muslim idea of living in harmony with the Creator and the need for all people to live in harmony with each other in the world today, giving good reasons for their ideas. </a:t>
            </a:r>
          </a:p>
          <a:p>
            <a:pPr marL="0" indent="0">
              <a:buNone/>
            </a:pPr>
            <a:r>
              <a:rPr lang="en-GB" sz="1900" b="1" dirty="0">
                <a:solidFill>
                  <a:srgbClr val="FF0000"/>
                </a:solidFill>
                <a:latin typeface="Comic Sans MS" panose="030F0702030302020204" pitchFamily="66" charset="0"/>
              </a:rPr>
              <a:t>Understanding Impact</a:t>
            </a:r>
            <a:r>
              <a:rPr lang="en-GB" sz="1900" b="1" dirty="0">
                <a:solidFill>
                  <a:schemeClr val="accent6"/>
                </a:solidFill>
                <a:latin typeface="Comic Sans MS" panose="030F0702030302020204" pitchFamily="66" charset="0"/>
              </a:rPr>
              <a:t> </a:t>
            </a:r>
          </a:p>
          <a:p>
            <a:r>
              <a:rPr lang="en-GB" sz="1900" dirty="0">
                <a:solidFill>
                  <a:srgbClr val="FF0000"/>
                </a:solidFill>
                <a:latin typeface="Comic Sans MS" panose="030F0702030302020204" pitchFamily="66" charset="0"/>
              </a:rPr>
              <a:t>Give examples of </a:t>
            </a:r>
            <a:r>
              <a:rPr lang="en-GB" sz="1900" i="1" dirty="0" err="1">
                <a:solidFill>
                  <a:srgbClr val="FF0000"/>
                </a:solidFill>
                <a:latin typeface="Comic Sans MS" panose="030F0702030302020204" pitchFamily="66" charset="0"/>
              </a:rPr>
              <a:t>ibadah</a:t>
            </a:r>
            <a:r>
              <a:rPr lang="en-GB" sz="1900" i="1" dirty="0">
                <a:solidFill>
                  <a:srgbClr val="FF0000"/>
                </a:solidFill>
                <a:latin typeface="Comic Sans MS" panose="030F0702030302020204" pitchFamily="66" charset="0"/>
              </a:rPr>
              <a:t> </a:t>
            </a:r>
            <a:r>
              <a:rPr lang="en-GB" sz="1900" dirty="0">
                <a:solidFill>
                  <a:srgbClr val="FF0000"/>
                </a:solidFill>
                <a:latin typeface="Comic Sans MS" panose="030F0702030302020204" pitchFamily="66" charset="0"/>
              </a:rPr>
              <a:t>(worship) in Islam (e.g. prayer, fasting, celebrating) and describe what they involve. </a:t>
            </a:r>
          </a:p>
          <a:p>
            <a:r>
              <a:rPr lang="en-GB" sz="1900" dirty="0">
                <a:solidFill>
                  <a:srgbClr val="FF0000"/>
                </a:solidFill>
                <a:latin typeface="Comic Sans MS" panose="030F0702030302020204" pitchFamily="66" charset="0"/>
              </a:rPr>
              <a:t>Make links between Muslim beliefs about God and a range of ways in which Muslims worship (e.g. in prayer and fasting, as a family and as a community, at home and in the mosque) </a:t>
            </a:r>
          </a:p>
          <a:p>
            <a:pPr marL="0" indent="0">
              <a:buNone/>
            </a:pPr>
            <a:endParaRPr lang="en-GB" sz="1500" dirty="0">
              <a:solidFill>
                <a:schemeClr val="accent6"/>
              </a:solidFill>
              <a:latin typeface="Comic Sans MS" panose="030F0702030302020204" pitchFamily="66" charset="0"/>
            </a:endParaRPr>
          </a:p>
          <a:p>
            <a:endParaRPr lang="en-GB" sz="1300" dirty="0">
              <a:solidFill>
                <a:srgbClr val="7030A0"/>
              </a:solidFill>
              <a:latin typeface="Comic Sans MS" panose="030F0702030302020204" pitchFamily="66" charset="0"/>
            </a:endParaRPr>
          </a:p>
          <a:p>
            <a:endParaRPr lang="en-GB" sz="1300" dirty="0">
              <a:solidFill>
                <a:srgbClr val="7030A0"/>
              </a:solidFill>
              <a:latin typeface="Comic Sans MS" panose="030F0702030302020204" pitchFamily="66" charset="0"/>
            </a:endParaRPr>
          </a:p>
          <a:p>
            <a:pPr marL="0" indent="0">
              <a:buNone/>
            </a:pPr>
            <a:endParaRPr lang="en-GB" u="sng" dirty="0">
              <a:latin typeface="Comic Sans MS" panose="030F0702030302020204" pitchFamily="66" charset="0"/>
            </a:endParaRPr>
          </a:p>
          <a:p>
            <a:pPr marL="0" indent="0">
              <a:buNone/>
            </a:pPr>
            <a:endParaRPr lang="en-GB" u="sng" dirty="0">
              <a:latin typeface="Comic Sans MS" panose="030F0702030302020204" pitchFamily="66" charset="0"/>
            </a:endParaRPr>
          </a:p>
          <a:p>
            <a:pPr marL="0" indent="0">
              <a:buNone/>
            </a:pPr>
            <a:endParaRPr lang="en-GB" sz="2400" dirty="0">
              <a:latin typeface="Comic Sans MS" panose="030F0702030302020204" pitchFamily="66" charset="0"/>
            </a:endParaRPr>
          </a:p>
        </p:txBody>
      </p:sp>
      <p:sp>
        <p:nvSpPr>
          <p:cNvPr id="12" name="Content Placeholder 5"/>
          <p:cNvSpPr txBox="1">
            <a:spLocks/>
          </p:cNvSpPr>
          <p:nvPr/>
        </p:nvSpPr>
        <p:spPr>
          <a:xfrm>
            <a:off x="12565398" y="6327264"/>
            <a:ext cx="1416304" cy="163214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u="sng"/>
              <a:t>Lent and Easter Week</a:t>
            </a:r>
            <a:endParaRPr lang="en-GB" u="sng" dirty="0"/>
          </a:p>
        </p:txBody>
      </p:sp>
    </p:spTree>
    <p:extLst>
      <p:ext uri="{BB962C8B-B14F-4D97-AF65-F5344CB8AC3E}">
        <p14:creationId xmlns:p14="http://schemas.microsoft.com/office/powerpoint/2010/main" val="2653615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B0F0"/>
          </a:solidFill>
        </p:spPr>
        <p:txBody>
          <a:bodyPr>
            <a:normAutofit/>
          </a:bodyPr>
          <a:lstStyle/>
          <a:p>
            <a:pPr marL="342900" indent="-342900">
              <a:buFont typeface="Arial" panose="020B0604020202020204" pitchFamily="34" charset="0"/>
              <a:buChar char="•"/>
            </a:pPr>
            <a:r>
              <a:rPr lang="en-GB" sz="2400" dirty="0">
                <a:latin typeface="Comic Sans MS" panose="030F0702030302020204" pitchFamily="66" charset="0"/>
              </a:rPr>
              <a:t>The Five Pillars of Islam-</a:t>
            </a:r>
            <a:r>
              <a:rPr lang="en-GB" sz="2000" dirty="0">
                <a:latin typeface="Comic Sans MS" panose="030F0702030302020204" pitchFamily="66" charset="0"/>
              </a:rPr>
              <a:t>the five key practices that all </a:t>
            </a:r>
            <a:br>
              <a:rPr lang="en-GB" sz="2000" dirty="0">
                <a:latin typeface="Comic Sans MS" panose="030F0702030302020204" pitchFamily="66" charset="0"/>
              </a:rPr>
            </a:br>
            <a:r>
              <a:rPr lang="en-GB" sz="2000" dirty="0">
                <a:latin typeface="Comic Sans MS" panose="030F0702030302020204" pitchFamily="66" charset="0"/>
              </a:rPr>
              <a:t>Muslims are obligated to fulfil during their lifetime. They form </a:t>
            </a:r>
            <a:br>
              <a:rPr lang="en-GB" sz="2000" dirty="0">
                <a:latin typeface="Comic Sans MS" panose="030F0702030302020204" pitchFamily="66" charset="0"/>
              </a:rPr>
            </a:br>
            <a:r>
              <a:rPr lang="en-GB" sz="2000" dirty="0">
                <a:latin typeface="Comic Sans MS" panose="030F0702030302020204" pitchFamily="66" charset="0"/>
              </a:rPr>
              <a:t>the foundations of Muslim belief.</a:t>
            </a:r>
          </a:p>
        </p:txBody>
      </p:sp>
      <p:sp>
        <p:nvSpPr>
          <p:cNvPr id="4" name="Content Placeholder 3"/>
          <p:cNvSpPr>
            <a:spLocks noGrp="1"/>
          </p:cNvSpPr>
          <p:nvPr>
            <p:ph sz="half" idx="2"/>
          </p:nvPr>
        </p:nvSpPr>
        <p:spPr>
          <a:solidFill>
            <a:srgbClr val="6666FF"/>
          </a:solidFill>
        </p:spPr>
        <p:txBody>
          <a:bodyPr>
            <a:normAutofit/>
          </a:bodyPr>
          <a:lstStyle/>
          <a:p>
            <a:r>
              <a:rPr lang="en-GB" sz="2400" dirty="0">
                <a:latin typeface="Comic Sans MS" panose="030F0702030302020204" pitchFamily="66" charset="0"/>
              </a:rPr>
              <a:t>Salah-(The second Pillar)</a:t>
            </a:r>
          </a:p>
          <a:p>
            <a:pPr marL="0" indent="0">
              <a:buNone/>
            </a:pPr>
            <a:r>
              <a:rPr lang="en-GB" sz="2400" dirty="0">
                <a:latin typeface="Comic Sans MS" panose="030F0702030302020204" pitchFamily="66" charset="0"/>
              </a:rPr>
              <a:t>Prayer positions and timings.</a:t>
            </a:r>
          </a:p>
        </p:txBody>
      </p:sp>
      <p:sp>
        <p:nvSpPr>
          <p:cNvPr id="5" name="Content Placeholder 5"/>
          <p:cNvSpPr>
            <a:spLocks noGrp="1"/>
          </p:cNvSpPr>
          <p:nvPr>
            <p:ph sz="half" idx="1"/>
          </p:nvPr>
        </p:nvSpPr>
        <p:spPr>
          <a:solidFill>
            <a:srgbClr val="6666FF"/>
          </a:solidFill>
        </p:spPr>
        <p:txBody>
          <a:bodyPr>
            <a:normAutofit/>
          </a:bodyPr>
          <a:lstStyle/>
          <a:p>
            <a:r>
              <a:rPr lang="en-GB" sz="1600" dirty="0">
                <a:latin typeface="Comic Sans MS" panose="030F0702030302020204" pitchFamily="66" charset="0"/>
              </a:rPr>
              <a:t>Sawm-the fourth pillar of fasting during Ramadan</a:t>
            </a:r>
          </a:p>
          <a:p>
            <a:endParaRPr lang="en-GB" sz="2400" dirty="0">
              <a:latin typeface="Comic Sans MS" panose="030F0702030302020204" pitchFamily="66" charset="0"/>
            </a:endParaRPr>
          </a:p>
          <a:p>
            <a:endParaRPr lang="en-GB" sz="2400" dirty="0">
              <a:latin typeface="Comic Sans MS" panose="030F0702030302020204" pitchFamily="66" charset="0"/>
            </a:endParaRPr>
          </a:p>
          <a:p>
            <a:endParaRPr lang="en-GB" sz="2400" dirty="0">
              <a:latin typeface="Comic Sans MS" panose="030F0702030302020204" pitchFamily="66" charset="0"/>
            </a:endParaRPr>
          </a:p>
          <a:p>
            <a:endParaRPr lang="en-GB" sz="2400" dirty="0">
              <a:latin typeface="Comic Sans MS" panose="030F0702030302020204" pitchFamily="66" charset="0"/>
            </a:endParaRPr>
          </a:p>
          <a:p>
            <a:r>
              <a:rPr lang="en-GB" sz="1600" dirty="0">
                <a:latin typeface="Comic Sans MS" panose="030F0702030302020204" pitchFamily="66" charset="0"/>
              </a:rPr>
              <a:t>Eid-Ul-</a:t>
            </a:r>
            <a:r>
              <a:rPr lang="en-GB" sz="1600" dirty="0" err="1">
                <a:latin typeface="Comic Sans MS" panose="030F0702030302020204" pitchFamily="66" charset="0"/>
              </a:rPr>
              <a:t>Fitr</a:t>
            </a:r>
            <a:r>
              <a:rPr lang="en-GB" sz="1600" dirty="0">
                <a:latin typeface="Comic Sans MS" panose="030F0702030302020204" pitchFamily="66" charset="0"/>
              </a:rPr>
              <a:t>-the celebration </a:t>
            </a:r>
          </a:p>
          <a:p>
            <a:pPr marL="0" indent="0">
              <a:buNone/>
            </a:pPr>
            <a:r>
              <a:rPr lang="en-GB" sz="1600" dirty="0">
                <a:latin typeface="Comic Sans MS" panose="030F0702030302020204" pitchFamily="66" charset="0"/>
              </a:rPr>
              <a:t>for the end of Ramadan and </a:t>
            </a:r>
          </a:p>
          <a:p>
            <a:pPr marL="0" indent="0">
              <a:buNone/>
            </a:pPr>
            <a:r>
              <a:rPr lang="en-GB" sz="1600" dirty="0">
                <a:latin typeface="Comic Sans MS" panose="030F0702030302020204" pitchFamily="66" charset="0"/>
              </a:rPr>
              <a:t>Fasting</a:t>
            </a:r>
          </a:p>
          <a:p>
            <a:pPr marL="0" indent="0">
              <a:buNone/>
            </a:pPr>
            <a:endParaRPr lang="en-GB" sz="1600" dirty="0">
              <a:latin typeface="Comic Sans MS" panose="030F0702030302020204" pitchFamily="66" charset="0"/>
            </a:endParaRPr>
          </a:p>
          <a:p>
            <a:r>
              <a:rPr lang="en-GB" sz="1600" dirty="0">
                <a:latin typeface="Comic Sans MS" panose="030F0702030302020204" pitchFamily="66" charset="0"/>
              </a:rPr>
              <a:t>A mosque-place a worship for </a:t>
            </a:r>
          </a:p>
          <a:p>
            <a:pPr marL="0" indent="0">
              <a:buNone/>
            </a:pPr>
            <a:r>
              <a:rPr lang="en-GB" sz="1600" dirty="0">
                <a:latin typeface="Comic Sans MS" panose="030F0702030302020204" pitchFamily="66" charset="0"/>
              </a:rPr>
              <a:t>Muslims</a:t>
            </a:r>
          </a:p>
          <a:p>
            <a:endParaRPr lang="en-GB" sz="1600" dirty="0">
              <a:latin typeface="Comic Sans MS" panose="030F0702030302020204" pitchFamily="66" charset="0"/>
            </a:endParaRPr>
          </a:p>
        </p:txBody>
      </p:sp>
      <p:pic>
        <p:nvPicPr>
          <p:cNvPr id="2050" name="Picture 2" descr="The 5 Pillars of Islam">
            <a:extLst>
              <a:ext uri="{FF2B5EF4-FFF2-40B4-BE49-F238E27FC236}">
                <a16:creationId xmlns:a16="http://schemas.microsoft.com/office/drawing/2014/main" id="{AE37ECF2-96DF-4E6E-9188-7D446A65DA2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954911" y="392374"/>
            <a:ext cx="2121782" cy="1298314"/>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Muslim Prayer Position Stock Illustrations – 445 Muslim Prayer Position  Stock Illustrations, Vectors &amp;amp; Clipart - Dreamstime">
            <a:extLst>
              <a:ext uri="{FF2B5EF4-FFF2-40B4-BE49-F238E27FC236}">
                <a16:creationId xmlns:a16="http://schemas.microsoft.com/office/drawing/2014/main" id="{50807AD8-430B-4784-9DC9-E3563144EB39}"/>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6503" t="3458" r="3642" b="9930"/>
          <a:stretch/>
        </p:blipFill>
        <p:spPr bwMode="auto">
          <a:xfrm>
            <a:off x="6335554" y="3104444"/>
            <a:ext cx="2627349" cy="2201333"/>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Pin on Islamic studies">
            <a:extLst>
              <a:ext uri="{FF2B5EF4-FFF2-40B4-BE49-F238E27FC236}">
                <a16:creationId xmlns:a16="http://schemas.microsoft.com/office/drawing/2014/main" id="{42DE81DA-5F32-4811-B9F5-F102458E25D4}"/>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115303" y="3104444"/>
            <a:ext cx="2126459" cy="2116491"/>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SAWM- FASTING – Al-Huda Academy">
            <a:extLst>
              <a:ext uri="{FF2B5EF4-FFF2-40B4-BE49-F238E27FC236}">
                <a16:creationId xmlns:a16="http://schemas.microsoft.com/office/drawing/2014/main" id="{67E8C68D-DF74-4067-82E5-EE8F642A4B89}"/>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50238" y="2323394"/>
            <a:ext cx="2368695" cy="1315942"/>
          </a:xfrm>
          <a:prstGeom prst="rect">
            <a:avLst/>
          </a:prstGeom>
          <a:noFill/>
          <a:extLst>
            <a:ext uri="{909E8E84-426E-40DD-AFC4-6F175D3DCCD1}">
              <a14:hiddenFill xmlns:a14="http://schemas.microsoft.com/office/drawing/2010/main">
                <a:solidFill>
                  <a:srgbClr val="FFFFFF"/>
                </a:solidFill>
              </a14:hiddenFill>
            </a:ext>
          </a:extLst>
        </p:spPr>
      </p:pic>
      <p:pic>
        <p:nvPicPr>
          <p:cNvPr id="2058" name="Picture 10" descr="Sawm (Fasting): The Fourth Pillar of Islam - Quran Ayat">
            <a:extLst>
              <a:ext uri="{FF2B5EF4-FFF2-40B4-BE49-F238E27FC236}">
                <a16:creationId xmlns:a16="http://schemas.microsoft.com/office/drawing/2014/main" id="{6660C5DD-8922-4DE9-AD54-FBC0A951577B}"/>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450820" y="2183863"/>
            <a:ext cx="1921228" cy="1277357"/>
          </a:xfrm>
          <a:prstGeom prst="rect">
            <a:avLst/>
          </a:prstGeom>
          <a:noFill/>
          <a:extLst>
            <a:ext uri="{909E8E84-426E-40DD-AFC4-6F175D3DCCD1}">
              <a14:hiddenFill xmlns:a14="http://schemas.microsoft.com/office/drawing/2010/main">
                <a:solidFill>
                  <a:srgbClr val="FFFFFF"/>
                </a:solidFill>
              </a14:hiddenFill>
            </a:ext>
          </a:extLst>
        </p:spPr>
      </p:pic>
      <p:pic>
        <p:nvPicPr>
          <p:cNvPr id="2060" name="Picture 12" descr="Eid al-Fitr 2022: Date, Holiday, History and Significance - Edudwar">
            <a:extLst>
              <a:ext uri="{FF2B5EF4-FFF2-40B4-BE49-F238E27FC236}">
                <a16:creationId xmlns:a16="http://schemas.microsoft.com/office/drawing/2014/main" id="{14AC47D4-CC65-474F-8E14-137BD3E1B9A8}"/>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944657" y="3460765"/>
            <a:ext cx="1949247" cy="1096451"/>
          </a:xfrm>
          <a:prstGeom prst="rect">
            <a:avLst/>
          </a:prstGeom>
          <a:noFill/>
          <a:extLst>
            <a:ext uri="{909E8E84-426E-40DD-AFC4-6F175D3DCCD1}">
              <a14:hiddenFill xmlns:a14="http://schemas.microsoft.com/office/drawing/2010/main">
                <a:solidFill>
                  <a:srgbClr val="FFFFFF"/>
                </a:solidFill>
              </a14:hiddenFill>
            </a:ext>
          </a:extLst>
        </p:spPr>
      </p:pic>
      <p:pic>
        <p:nvPicPr>
          <p:cNvPr id="2062" name="Picture 14" descr="Label a Mosque Diagram | Quizlet">
            <a:extLst>
              <a:ext uri="{FF2B5EF4-FFF2-40B4-BE49-F238E27FC236}">
                <a16:creationId xmlns:a16="http://schemas.microsoft.com/office/drawing/2014/main" id="{26386CB4-6593-4F5C-BC3F-180E8D004856}"/>
              </a:ext>
            </a:extLst>
          </p:cNvPr>
          <p:cNvPicPr>
            <a:picLocks noChangeAspect="1" noChangeArrowheads="1"/>
          </p:cNvPicPr>
          <p:nvPr/>
        </p:nvPicPr>
        <p:blipFill rotWithShape="1">
          <a:blip r:embed="rId8" cstate="print">
            <a:extLst>
              <a:ext uri="{28A0092B-C50C-407E-A947-70E740481C1C}">
                <a14:useLocalDpi xmlns:a14="http://schemas.microsoft.com/office/drawing/2010/main" val="0"/>
              </a:ext>
            </a:extLst>
          </a:blip>
          <a:srcRect t="5324"/>
          <a:stretch/>
        </p:blipFill>
        <p:spPr bwMode="auto">
          <a:xfrm>
            <a:off x="4260527" y="4636839"/>
            <a:ext cx="1689396" cy="14605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725471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284</TotalTime>
  <Words>418</Words>
  <Application>Microsoft Office PowerPoint</Application>
  <PresentationFormat>Widescreen</PresentationFormat>
  <Paragraphs>38</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Calibri Light</vt:lpstr>
      <vt:lpstr>Comic Sans MS</vt:lpstr>
      <vt:lpstr>Times New Roman</vt:lpstr>
      <vt:lpstr>Office Theme</vt:lpstr>
      <vt:lpstr> Year 3 Religious Education Knowledge Organiser Spring 1 How do festivals and worship show what matters to a Muslim? Religious Education explores big questions about life, to find out what people believe and  what difference this makes to how they live. </vt:lpstr>
      <vt:lpstr>The Five Pillars of Islam-the five key practices that all  Muslims are obligated to fulfil during their lifetime. They form  the foundations of Muslim belief.</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Reception Religious Education Knowledge Organiser Spring 2 Why is Easter Special to Christians?</dc:title>
  <dc:creator>lnoon</dc:creator>
  <cp:lastModifiedBy>LNoon@stjohns.worcs.sch.uk</cp:lastModifiedBy>
  <cp:revision>30</cp:revision>
  <dcterms:created xsi:type="dcterms:W3CDTF">2021-01-25T10:46:00Z</dcterms:created>
  <dcterms:modified xsi:type="dcterms:W3CDTF">2021-12-07T15:36:09Z</dcterms:modified>
</cp:coreProperties>
</file>