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03/02/2021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813842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03/02/2021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851382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03/02/2021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409990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03/02/2021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23117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BEE1A0D-C730-4CA4-B7E4-DA8E1DB4808D}" type="datetimeFigureOut">
              <a:rPr lang="en-GB" smtClean="0"/>
              <a:t>03/02/2021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71537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BEE1A0D-C730-4CA4-B7E4-DA8E1DB4808D}" type="datetimeFigureOut">
              <a:rPr lang="en-GB" smtClean="0"/>
              <a:t>03/02/2021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426833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BEE1A0D-C730-4CA4-B7E4-DA8E1DB4808D}" type="datetimeFigureOut">
              <a:rPr lang="en-GB" smtClean="0"/>
              <a:t>03/02/2021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967882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BEE1A0D-C730-4CA4-B7E4-DA8E1DB4808D}" type="datetimeFigureOut">
              <a:rPr lang="en-GB" smtClean="0"/>
              <a:t>03/02/2021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172586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EE1A0D-C730-4CA4-B7E4-DA8E1DB4808D}" type="datetimeFigureOut">
              <a:rPr lang="en-GB" smtClean="0"/>
              <a:t>03/02/2021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2233458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EE1A0D-C730-4CA4-B7E4-DA8E1DB4808D}" type="datetimeFigureOut">
              <a:rPr lang="en-GB" smtClean="0"/>
              <a:t>03/02/2021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677606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EE1A0D-C730-4CA4-B7E4-DA8E1DB4808D}" type="datetimeFigureOut">
              <a:rPr lang="en-GB" smtClean="0"/>
              <a:t>03/02/2021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6118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EE1A0D-C730-4CA4-B7E4-DA8E1DB4808D}" type="datetimeFigureOut">
              <a:rPr lang="en-GB" smtClean="0"/>
              <a:t>03/02/2021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0449D4-39A5-45A3-967C-1BB0C5AF0DB0}" type="slidenum">
              <a:rPr lang="en-GB" smtClean="0"/>
              <a:t>‹#›</a:t>
            </a:fld>
            <a:endParaRPr lang="en-GB"/>
          </a:p>
        </p:txBody>
      </p:sp>
    </p:spTree>
    <p:extLst>
      <p:ext uri="{BB962C8B-B14F-4D97-AF65-F5344CB8AC3E}">
        <p14:creationId xmlns:p14="http://schemas.microsoft.com/office/powerpoint/2010/main" val="2515353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rgbClr val="00B0F0"/>
          </a:solidFill>
        </p:spPr>
        <p:txBody>
          <a:bodyPr>
            <a:normAutofit/>
          </a:bodyPr>
          <a:lstStyle/>
          <a:p>
            <a:r>
              <a:rPr lang="en-GB" sz="2000" dirty="0" smtClean="0">
                <a:latin typeface="Comic Sans MS" panose="030F0702030302020204" pitchFamily="66" charset="0"/>
              </a:rPr>
              <a:t>Year </a:t>
            </a:r>
            <a:r>
              <a:rPr lang="en-GB" sz="2000" dirty="0" smtClean="0">
                <a:latin typeface="Comic Sans MS" panose="030F0702030302020204" pitchFamily="66" charset="0"/>
              </a:rPr>
              <a:t>3 </a:t>
            </a:r>
            <a:r>
              <a:rPr lang="en-GB" sz="2000" dirty="0" smtClean="0">
                <a:latin typeface="Comic Sans MS" panose="030F0702030302020204" pitchFamily="66" charset="0"/>
              </a:rPr>
              <a:t>Religious Education Knowledge Organiser</a:t>
            </a:r>
            <a:r>
              <a:rPr lang="en-GB" sz="3600" dirty="0" smtClean="0">
                <a:latin typeface="Comic Sans MS" panose="030F0702030302020204" pitchFamily="66" charset="0"/>
              </a:rPr>
              <a:t/>
            </a:r>
            <a:br>
              <a:rPr lang="en-GB" sz="3600" dirty="0" smtClean="0">
                <a:latin typeface="Comic Sans MS" panose="030F0702030302020204" pitchFamily="66" charset="0"/>
              </a:rPr>
            </a:br>
            <a:r>
              <a:rPr lang="en-GB" sz="2700" dirty="0" smtClean="0">
                <a:latin typeface="Comic Sans MS" panose="030F0702030302020204" pitchFamily="66" charset="0"/>
              </a:rPr>
              <a:t>Spring 2 </a:t>
            </a:r>
            <a:r>
              <a:rPr lang="en-GB" sz="2700" dirty="0" smtClean="0">
                <a:latin typeface="Comic Sans MS" panose="030F0702030302020204" pitchFamily="66" charset="0"/>
              </a:rPr>
              <a:t>How do festivals and family life show what matters to Jewish people?</a:t>
            </a:r>
            <a:endParaRPr lang="en-GB" sz="2700" dirty="0">
              <a:latin typeface="Comic Sans MS" panose="030F0702030302020204" pitchFamily="66" charset="0"/>
            </a:endParaRPr>
          </a:p>
        </p:txBody>
      </p:sp>
      <p:sp>
        <p:nvSpPr>
          <p:cNvPr id="5" name="Content Placeholder 4"/>
          <p:cNvSpPr>
            <a:spLocks noGrp="1"/>
          </p:cNvSpPr>
          <p:nvPr>
            <p:ph sz="half" idx="1"/>
          </p:nvPr>
        </p:nvSpPr>
        <p:spPr>
          <a:xfrm>
            <a:off x="838200" y="1825625"/>
            <a:ext cx="5153297" cy="4501638"/>
          </a:xfrm>
          <a:solidFill>
            <a:srgbClr val="FFFF00"/>
          </a:solidFill>
        </p:spPr>
        <p:txBody>
          <a:bodyPr>
            <a:normAutofit fontScale="55000" lnSpcReduction="20000"/>
          </a:bodyPr>
          <a:lstStyle/>
          <a:p>
            <a:pPr marL="0" indent="0">
              <a:buNone/>
            </a:pPr>
            <a:r>
              <a:rPr lang="en-GB" u="sng" dirty="0" smtClean="0">
                <a:latin typeface="Comic Sans MS" panose="030F0702030302020204" pitchFamily="66" charset="0"/>
              </a:rPr>
              <a:t>Key Vocabulary and Terms</a:t>
            </a:r>
          </a:p>
          <a:p>
            <a:r>
              <a:rPr lang="en-GB" sz="2900" dirty="0" smtClean="0">
                <a:latin typeface="Comic Sans MS" panose="030F0702030302020204" pitchFamily="66" charset="0"/>
              </a:rPr>
              <a:t>Jewish</a:t>
            </a:r>
            <a:r>
              <a:rPr lang="en-GB" dirty="0" smtClean="0">
                <a:latin typeface="Comic Sans MS" panose="030F0702030302020204" pitchFamily="66" charset="0"/>
              </a:rPr>
              <a:t>-</a:t>
            </a:r>
            <a:r>
              <a:rPr lang="en-GB" sz="2000" dirty="0">
                <a:latin typeface="Comic Sans MS" panose="030F0702030302020204" pitchFamily="66" charset="0"/>
              </a:rPr>
              <a:t>a</a:t>
            </a:r>
            <a:r>
              <a:rPr lang="en-GB" sz="2000" dirty="0" smtClean="0">
                <a:latin typeface="Comic Sans MS" panose="030F0702030302020204" pitchFamily="66" charset="0"/>
              </a:rPr>
              <a:t> </a:t>
            </a:r>
            <a:r>
              <a:rPr lang="en-GB" sz="2000" dirty="0" smtClean="0">
                <a:latin typeface="Comic Sans MS" panose="030F0702030302020204" pitchFamily="66" charset="0"/>
              </a:rPr>
              <a:t>person who follows </a:t>
            </a:r>
            <a:r>
              <a:rPr lang="en-GB" sz="2000" dirty="0" smtClean="0">
                <a:latin typeface="Comic Sans MS" panose="030F0702030302020204" pitchFamily="66" charset="0"/>
              </a:rPr>
              <a:t>the faith of Judaism and the belief in one God.</a:t>
            </a:r>
            <a:endParaRPr lang="en-GB" sz="2000" dirty="0" smtClean="0">
              <a:latin typeface="Comic Sans MS" panose="030F0702030302020204" pitchFamily="66" charset="0"/>
            </a:endParaRPr>
          </a:p>
          <a:p>
            <a:r>
              <a:rPr lang="en-GB" sz="2900" dirty="0" smtClean="0">
                <a:latin typeface="Comic Sans MS" panose="030F0702030302020204" pitchFamily="66" charset="0"/>
              </a:rPr>
              <a:t>Torah</a:t>
            </a:r>
            <a:r>
              <a:rPr lang="en-GB" dirty="0" smtClean="0">
                <a:latin typeface="Comic Sans MS" panose="030F0702030302020204" pitchFamily="66" charset="0"/>
              </a:rPr>
              <a:t>-</a:t>
            </a:r>
            <a:r>
              <a:rPr lang="en-GB" sz="2000" dirty="0" smtClean="0">
                <a:latin typeface="Comic Sans MS" panose="030F0702030302020204" pitchFamily="66" charset="0"/>
              </a:rPr>
              <a:t>contains all the Jewish teachings</a:t>
            </a:r>
            <a:endParaRPr lang="en-GB" sz="2000" dirty="0">
              <a:latin typeface="Comic Sans MS" panose="030F0702030302020204" pitchFamily="66" charset="0"/>
            </a:endParaRPr>
          </a:p>
          <a:p>
            <a:r>
              <a:rPr lang="en-GB" sz="2900" dirty="0" smtClean="0">
                <a:latin typeface="Comic Sans MS" panose="030F0702030302020204" pitchFamily="66" charset="0"/>
              </a:rPr>
              <a:t>Seder</a:t>
            </a:r>
            <a:r>
              <a:rPr lang="en-GB" dirty="0" smtClean="0">
                <a:latin typeface="Comic Sans MS" panose="030F0702030302020204" pitchFamily="66" charset="0"/>
              </a:rPr>
              <a:t>-</a:t>
            </a:r>
            <a:r>
              <a:rPr lang="en-GB" sz="2000" dirty="0" smtClean="0">
                <a:latin typeface="Comic Sans MS" panose="030F0702030302020204" pitchFamily="66" charset="0"/>
              </a:rPr>
              <a:t>a special meal shared by Jewish families</a:t>
            </a:r>
            <a:endParaRPr lang="en-GB" sz="2000" dirty="0" smtClean="0">
              <a:latin typeface="Comic Sans MS" panose="030F0702030302020204" pitchFamily="66" charset="0"/>
            </a:endParaRPr>
          </a:p>
          <a:p>
            <a:r>
              <a:rPr lang="en-GB" sz="2900" dirty="0" smtClean="0">
                <a:latin typeface="Comic Sans MS" panose="030F0702030302020204" pitchFamily="66" charset="0"/>
              </a:rPr>
              <a:t>Shabbat</a:t>
            </a:r>
            <a:r>
              <a:rPr lang="en-GB" sz="1300" dirty="0" smtClean="0">
                <a:latin typeface="Comic Sans MS" panose="030F0702030302020204" pitchFamily="66" charset="0"/>
              </a:rPr>
              <a:t>-</a:t>
            </a:r>
            <a:r>
              <a:rPr lang="en-GB" sz="2000" dirty="0" smtClean="0">
                <a:latin typeface="Comic Sans MS" panose="030F0702030302020204" pitchFamily="66" charset="0"/>
              </a:rPr>
              <a:t>the name for the day of rest in Judaism</a:t>
            </a:r>
          </a:p>
          <a:p>
            <a:r>
              <a:rPr lang="en-GB" sz="2900" dirty="0" smtClean="0">
                <a:latin typeface="Comic Sans MS" panose="030F0702030302020204" pitchFamily="66" charset="0"/>
              </a:rPr>
              <a:t>Pesach</a:t>
            </a:r>
            <a:r>
              <a:rPr lang="en-GB" dirty="0" smtClean="0">
                <a:latin typeface="Comic Sans MS" panose="030F0702030302020204" pitchFamily="66" charset="0"/>
              </a:rPr>
              <a:t>-</a:t>
            </a:r>
            <a:r>
              <a:rPr lang="en-GB" sz="2000" dirty="0" smtClean="0">
                <a:latin typeface="Comic Sans MS" panose="030F0702030302020204" pitchFamily="66" charset="0"/>
              </a:rPr>
              <a:t>celebrates the freedom for Jews from slavery in Egypt</a:t>
            </a:r>
            <a:endParaRPr lang="en-GB" dirty="0" smtClean="0">
              <a:latin typeface="Comic Sans MS" panose="030F0702030302020204" pitchFamily="66" charset="0"/>
            </a:endParaRPr>
          </a:p>
          <a:p>
            <a:r>
              <a:rPr lang="en-GB" sz="2900" dirty="0" smtClean="0">
                <a:latin typeface="Comic Sans MS" panose="030F0702030302020204" pitchFamily="66" charset="0"/>
              </a:rPr>
              <a:t>Yom Kippur-</a:t>
            </a:r>
            <a:r>
              <a:rPr lang="en-GB" sz="2000" dirty="0" smtClean="0">
                <a:latin typeface="Comic Sans MS" panose="030F0702030302020204" pitchFamily="66" charset="0"/>
              </a:rPr>
              <a:t>a day to reflect on the past year and ask for God’s forgiveness for anything you might have done wrong</a:t>
            </a:r>
          </a:p>
          <a:p>
            <a:r>
              <a:rPr lang="en-GB" sz="2900" dirty="0" smtClean="0">
                <a:latin typeface="Comic Sans MS" panose="030F0702030302020204" pitchFamily="66" charset="0"/>
              </a:rPr>
              <a:t>Rosh Hashanah</a:t>
            </a:r>
            <a:r>
              <a:rPr lang="en-GB" sz="1100" dirty="0">
                <a:latin typeface="Comic Sans MS" panose="030F0702030302020204" pitchFamily="66" charset="0"/>
              </a:rPr>
              <a:t> </a:t>
            </a:r>
            <a:r>
              <a:rPr lang="en-GB" sz="1100" dirty="0" smtClean="0">
                <a:latin typeface="Comic Sans MS" panose="030F0702030302020204" pitchFamily="66" charset="0"/>
              </a:rPr>
              <a:t>-</a:t>
            </a:r>
            <a:r>
              <a:rPr lang="en-GB" sz="2000" dirty="0" smtClean="0">
                <a:latin typeface="Comic Sans MS" panose="030F0702030302020204" pitchFamily="66" charset="0"/>
              </a:rPr>
              <a:t>celebrates the Jewish news year</a:t>
            </a:r>
          </a:p>
          <a:p>
            <a:r>
              <a:rPr lang="en-GB" sz="2900" dirty="0" smtClean="0">
                <a:latin typeface="Comic Sans MS" panose="030F0702030302020204" pitchFamily="66" charset="0"/>
              </a:rPr>
              <a:t>10 commandments </a:t>
            </a:r>
            <a:r>
              <a:rPr lang="en-GB" sz="1100" dirty="0" smtClean="0">
                <a:latin typeface="Comic Sans MS" panose="030F0702030302020204" pitchFamily="66" charset="0"/>
              </a:rPr>
              <a:t>–</a:t>
            </a:r>
            <a:r>
              <a:rPr lang="en-GB" sz="2000" dirty="0" smtClean="0">
                <a:latin typeface="Comic Sans MS" panose="030F0702030302020204" pitchFamily="66" charset="0"/>
              </a:rPr>
              <a:t>a set of rules or laws given to the people of Israel, which Jewish people follow to guide their lives</a:t>
            </a:r>
          </a:p>
          <a:p>
            <a:r>
              <a:rPr lang="en-GB" sz="3300" dirty="0" smtClean="0">
                <a:latin typeface="Comic Sans MS" panose="030F0702030302020204" pitchFamily="66" charset="0"/>
              </a:rPr>
              <a:t>Synagogue </a:t>
            </a:r>
            <a:r>
              <a:rPr lang="en-GB" sz="2000" dirty="0" smtClean="0">
                <a:latin typeface="Comic Sans MS" panose="030F0702030302020204" pitchFamily="66" charset="0"/>
              </a:rPr>
              <a:t>place of worship for Jewish people</a:t>
            </a:r>
            <a:endParaRPr lang="en-GB" sz="2000" dirty="0" smtClean="0">
              <a:latin typeface="Comic Sans MS" panose="030F0702030302020204" pitchFamily="66" charset="0"/>
            </a:endParaRPr>
          </a:p>
          <a:p>
            <a:r>
              <a:rPr lang="en-GB" sz="2900" dirty="0" smtClean="0">
                <a:latin typeface="Comic Sans MS" panose="030F0702030302020204" pitchFamily="66" charset="0"/>
              </a:rPr>
              <a:t>Forgiveness</a:t>
            </a:r>
            <a:endParaRPr lang="en-GB" sz="2900" dirty="0" smtClean="0">
              <a:latin typeface="Comic Sans MS" panose="030F0702030302020204" pitchFamily="66" charset="0"/>
            </a:endParaRPr>
          </a:p>
          <a:p>
            <a:endParaRPr lang="en-GB" dirty="0"/>
          </a:p>
        </p:txBody>
      </p:sp>
      <p:sp>
        <p:nvSpPr>
          <p:cNvPr id="6" name="Content Placeholder 5"/>
          <p:cNvSpPr>
            <a:spLocks noGrp="1"/>
          </p:cNvSpPr>
          <p:nvPr>
            <p:ph sz="half" idx="2"/>
          </p:nvPr>
        </p:nvSpPr>
        <p:spPr>
          <a:xfrm>
            <a:off x="6172200" y="1825624"/>
            <a:ext cx="5283926" cy="4501639"/>
          </a:xfrm>
          <a:solidFill>
            <a:srgbClr val="6666FF"/>
          </a:solidFill>
        </p:spPr>
        <p:txBody>
          <a:bodyPr>
            <a:normAutofit fontScale="55000" lnSpcReduction="20000"/>
          </a:bodyPr>
          <a:lstStyle/>
          <a:p>
            <a:pPr marL="0" indent="0">
              <a:buNone/>
            </a:pPr>
            <a:r>
              <a:rPr lang="en-GB" u="sng" dirty="0" smtClean="0">
                <a:latin typeface="Comic Sans MS" panose="030F0702030302020204" pitchFamily="66" charset="0"/>
              </a:rPr>
              <a:t>What we will learn</a:t>
            </a:r>
          </a:p>
          <a:p>
            <a:r>
              <a:rPr lang="en-GB" dirty="0">
                <a:solidFill>
                  <a:srgbClr val="7030A0"/>
                </a:solidFill>
              </a:rPr>
              <a:t>Identify some Jewish beliefs about God, sin and forgiveness and describe what they mean. </a:t>
            </a:r>
          </a:p>
          <a:p>
            <a:r>
              <a:rPr lang="en-GB" dirty="0">
                <a:solidFill>
                  <a:srgbClr val="7030A0"/>
                </a:solidFill>
              </a:rPr>
              <a:t>Make clear links between the story of the Exodus and Jewish beliefs about God and his relationship with the Jewish people</a:t>
            </a:r>
          </a:p>
          <a:p>
            <a:r>
              <a:rPr lang="en-GB" dirty="0">
                <a:solidFill>
                  <a:srgbClr val="7030A0"/>
                </a:solidFill>
              </a:rPr>
              <a:t>Offer informed suggestions about the meaning of the Exodus story for Jews today. </a:t>
            </a:r>
          </a:p>
          <a:p>
            <a:r>
              <a:rPr lang="en-GB" dirty="0">
                <a:solidFill>
                  <a:srgbClr val="FF0000"/>
                </a:solidFill>
              </a:rPr>
              <a:t>Make simple links between Jewish beliefs about God and his people and how Jews live (e.g. through celebrating forgiveness, salvation and freedom at festivals) </a:t>
            </a:r>
          </a:p>
          <a:p>
            <a:r>
              <a:rPr lang="en-GB" dirty="0">
                <a:solidFill>
                  <a:srgbClr val="FF0000"/>
                </a:solidFill>
              </a:rPr>
              <a:t>Describe how Jews show their beliefs through worship in festivals, both at home and in wider communities </a:t>
            </a:r>
          </a:p>
          <a:p>
            <a:r>
              <a:rPr lang="en-GB" dirty="0">
                <a:solidFill>
                  <a:schemeClr val="accent6"/>
                </a:solidFill>
              </a:rPr>
              <a:t>Raise questions and suggest answers about whether it is good for Jews and everyone else to remember the past and look forward to the future. </a:t>
            </a:r>
          </a:p>
          <a:p>
            <a:r>
              <a:rPr lang="en-GB" dirty="0">
                <a:solidFill>
                  <a:schemeClr val="accent6"/>
                </a:solidFill>
              </a:rPr>
              <a:t>Make links with the value of personal reflection, saying sorry, being forgiven, being grateful, seeking freedom and justice in the world today, including pupils’ own lives, and giving good reasons for their ideas.</a:t>
            </a:r>
            <a:endParaRPr lang="en-GB" sz="1300" dirty="0">
              <a:solidFill>
                <a:schemeClr val="accent6"/>
              </a:solidFill>
              <a:latin typeface="Comic Sans MS" panose="030F0702030302020204" pitchFamily="66" charset="0"/>
            </a:endParaRPr>
          </a:p>
          <a:p>
            <a:endParaRPr lang="en-GB" sz="1300" dirty="0">
              <a:solidFill>
                <a:srgbClr val="7030A0"/>
              </a:solidFill>
              <a:latin typeface="Comic Sans MS" panose="030F0702030302020204" pitchFamily="66" charset="0"/>
            </a:endParaRPr>
          </a:p>
          <a:p>
            <a:pPr marL="0" indent="0">
              <a:buNone/>
            </a:pPr>
            <a:endParaRPr lang="en-GB" u="sng" dirty="0" smtClean="0">
              <a:latin typeface="Comic Sans MS" panose="030F0702030302020204" pitchFamily="66" charset="0"/>
            </a:endParaRPr>
          </a:p>
          <a:p>
            <a:pPr marL="0" indent="0">
              <a:buNone/>
            </a:pPr>
            <a:endParaRPr lang="en-GB" u="sng" dirty="0" smtClean="0">
              <a:latin typeface="Comic Sans MS" panose="030F0702030302020204" pitchFamily="66" charset="0"/>
            </a:endParaRPr>
          </a:p>
          <a:p>
            <a:pPr marL="0" indent="0">
              <a:buNone/>
            </a:pPr>
            <a:endParaRPr lang="en-GB" sz="2400" dirty="0" smtClean="0">
              <a:latin typeface="Comic Sans MS" panose="030F0702030302020204" pitchFamily="66" charset="0"/>
            </a:endParaRPr>
          </a:p>
        </p:txBody>
      </p:sp>
      <p:sp>
        <p:nvSpPr>
          <p:cNvPr id="12" name="Content Placeholder 5"/>
          <p:cNvSpPr txBox="1">
            <a:spLocks/>
          </p:cNvSpPr>
          <p:nvPr/>
        </p:nvSpPr>
        <p:spPr>
          <a:xfrm>
            <a:off x="12565398" y="6327264"/>
            <a:ext cx="1416304" cy="16321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u="sng" smtClean="0"/>
              <a:t>Lent and Easter Week</a:t>
            </a:r>
            <a:endParaRPr lang="en-GB" u="sng" dirty="0"/>
          </a:p>
        </p:txBody>
      </p:sp>
    </p:spTree>
    <p:extLst>
      <p:ext uri="{BB962C8B-B14F-4D97-AF65-F5344CB8AC3E}">
        <p14:creationId xmlns:p14="http://schemas.microsoft.com/office/powerpoint/2010/main" val="265361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F0"/>
          </a:solidFill>
        </p:spPr>
        <p:txBody>
          <a:bodyPr/>
          <a:lstStyle/>
          <a:p>
            <a:r>
              <a:rPr lang="en-GB" u="sng" dirty="0" smtClean="0">
                <a:latin typeface="Comic Sans MS" panose="030F0702030302020204" pitchFamily="66" charset="0"/>
              </a:rPr>
              <a:t>Shabbat, Pesach and Rosh Hashanah</a:t>
            </a:r>
            <a:r>
              <a:rPr lang="en-GB" u="sng" dirty="0">
                <a:latin typeface="Comic Sans MS" panose="030F0702030302020204" pitchFamily="66" charset="0"/>
              </a:rPr>
              <a:t/>
            </a:r>
            <a:br>
              <a:rPr lang="en-GB" u="sng" dirty="0">
                <a:latin typeface="Comic Sans MS" panose="030F0702030302020204" pitchFamily="66" charset="0"/>
              </a:rPr>
            </a:br>
            <a:endParaRPr lang="en-GB" dirty="0"/>
          </a:p>
        </p:txBody>
      </p:sp>
      <p:sp>
        <p:nvSpPr>
          <p:cNvPr id="4" name="Content Placeholder 3"/>
          <p:cNvSpPr>
            <a:spLocks noGrp="1"/>
          </p:cNvSpPr>
          <p:nvPr>
            <p:ph sz="half" idx="2"/>
          </p:nvPr>
        </p:nvSpPr>
        <p:spPr>
          <a:solidFill>
            <a:srgbClr val="6666FF"/>
          </a:solidFill>
        </p:spPr>
        <p:txBody>
          <a:bodyPr>
            <a:normAutofit/>
          </a:bodyPr>
          <a:lstStyle/>
          <a:p>
            <a:pPr marL="0" indent="0">
              <a:buNone/>
            </a:pPr>
            <a:r>
              <a:rPr lang="en-GB" dirty="0" smtClean="0"/>
              <a:t>Pesach</a:t>
            </a:r>
            <a:endParaRPr lang="en-GB" dirty="0"/>
          </a:p>
        </p:txBody>
      </p:sp>
      <p:sp>
        <p:nvSpPr>
          <p:cNvPr id="5" name="Content Placeholder 5"/>
          <p:cNvSpPr>
            <a:spLocks noGrp="1"/>
          </p:cNvSpPr>
          <p:nvPr>
            <p:ph sz="half" idx="1"/>
          </p:nvPr>
        </p:nvSpPr>
        <p:spPr>
          <a:solidFill>
            <a:srgbClr val="6666FF"/>
          </a:solidFill>
        </p:spPr>
        <p:txBody>
          <a:bodyPr>
            <a:normAutofit/>
          </a:bodyPr>
          <a:lstStyle/>
          <a:p>
            <a:pPr marL="0" indent="0">
              <a:buNone/>
            </a:pPr>
            <a:r>
              <a:rPr lang="en-GB" sz="2400" dirty="0" smtClean="0">
                <a:latin typeface="Comic Sans MS" panose="030F0702030302020204" pitchFamily="66" charset="0"/>
              </a:rPr>
              <a:t>Shabbat</a:t>
            </a:r>
          </a:p>
          <a:p>
            <a:pPr marL="0" indent="0">
              <a:buNone/>
            </a:pPr>
            <a:endParaRPr lang="en-GB" sz="1200" dirty="0" smtClean="0">
              <a:latin typeface="Comic Sans MS" panose="030F0702030302020204" pitchFamily="66" charset="0"/>
            </a:endParaRPr>
          </a:p>
          <a:p>
            <a:pPr marL="0" indent="0">
              <a:buNone/>
            </a:pPr>
            <a:endParaRPr lang="en-GB" sz="2400" dirty="0" smtClean="0">
              <a:latin typeface="Comic Sans MS" panose="030F0702030302020204" pitchFamily="66" charset="0"/>
            </a:endParaRPr>
          </a:p>
        </p:txBody>
      </p:sp>
      <p:pic>
        <p:nvPicPr>
          <p:cNvPr id="1028" name="Picture 4" descr="School Radio - Assemblies KS2 - Shabbat - the Jewish day of res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7369" y="2194560"/>
            <a:ext cx="3151305" cy="177260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Passover: How to Prepare for Your Seder | Passover decorations, Seder meal, Passover  sed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28755" y="1874047"/>
            <a:ext cx="1793149" cy="2689724"/>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981913" y="4102106"/>
            <a:ext cx="2332690" cy="461665"/>
          </a:xfrm>
          <a:prstGeom prst="rect">
            <a:avLst/>
          </a:prstGeom>
        </p:spPr>
        <p:txBody>
          <a:bodyPr wrap="none">
            <a:spAutoFit/>
          </a:bodyPr>
          <a:lstStyle/>
          <a:p>
            <a:r>
              <a:rPr lang="en-GB" sz="2400" dirty="0" smtClean="0">
                <a:latin typeface="Comic Sans MS" panose="030F0702030302020204" pitchFamily="66" charset="0"/>
              </a:rPr>
              <a:t>Rosh Hashanah</a:t>
            </a:r>
            <a:endParaRPr lang="en-GB" sz="2400" dirty="0">
              <a:latin typeface="Comic Sans MS" panose="030F0702030302020204" pitchFamily="66" charset="0"/>
            </a:endParaRPr>
          </a:p>
        </p:txBody>
      </p:sp>
      <p:pic>
        <p:nvPicPr>
          <p:cNvPr id="1032" name="Picture 8" descr="10 Symbolic Foods for Rosh Hashanah"/>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53" y="4550394"/>
            <a:ext cx="2882897" cy="16221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25471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357</TotalTime>
  <Words>315</Words>
  <Application>Microsoft Office PowerPoint</Application>
  <PresentationFormat>Widescreen</PresentationFormat>
  <Paragraphs>27</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Comic Sans MS</vt:lpstr>
      <vt:lpstr>Office Theme</vt:lpstr>
      <vt:lpstr>Year 3 Religious Education Knowledge Organiser Spring 2 How do festivals and family life show what matters to Jewish people?</vt:lpstr>
      <vt:lpstr>Shabbat, Pesach and Rosh Hashanah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Reception Religious Education Knowledge Organiser Spring 2 Why is Easter Special to Christians?</dc:title>
  <dc:creator>lnoon</dc:creator>
  <cp:lastModifiedBy>lnoon</cp:lastModifiedBy>
  <cp:revision>16</cp:revision>
  <dcterms:created xsi:type="dcterms:W3CDTF">2021-01-25T10:46:00Z</dcterms:created>
  <dcterms:modified xsi:type="dcterms:W3CDTF">2021-02-03T16:43:02Z</dcterms:modified>
</cp:coreProperties>
</file>