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95" d="100"/>
          <a:sy n="95" d="100"/>
        </p:scale>
        <p:origin x="100" y="2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813842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851382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409990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07/01/2022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23117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EE1A0D-C730-4CA4-B7E4-DA8E1DB4808D}" type="datetimeFigureOut">
              <a:rPr lang="en-GB" smtClean="0"/>
              <a:t>07/01/2022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71537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BEE1A0D-C730-4CA4-B7E4-DA8E1DB4808D}" type="datetimeFigureOut">
              <a:rPr lang="en-GB" smtClean="0"/>
              <a:t>07/01/2022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426833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BEE1A0D-C730-4CA4-B7E4-DA8E1DB4808D}" type="datetimeFigureOut">
              <a:rPr lang="en-GB" smtClean="0"/>
              <a:t>07/01/2022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967882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BEE1A0D-C730-4CA4-B7E4-DA8E1DB4808D}" type="datetimeFigureOut">
              <a:rPr lang="en-GB" smtClean="0"/>
              <a:t>07/01/2022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172586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EE1A0D-C730-4CA4-B7E4-DA8E1DB4808D}" type="datetimeFigureOut">
              <a:rPr lang="en-GB" smtClean="0"/>
              <a:t>07/01/2022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2233458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EE1A0D-C730-4CA4-B7E4-DA8E1DB4808D}" type="datetimeFigureOut">
              <a:rPr lang="en-GB" smtClean="0"/>
              <a:t>07/01/2022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677606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EE1A0D-C730-4CA4-B7E4-DA8E1DB4808D}" type="datetimeFigureOut">
              <a:rPr lang="en-GB" smtClean="0"/>
              <a:t>07/01/2022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6118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EE1A0D-C730-4CA4-B7E4-DA8E1DB4808D}" type="datetimeFigureOut">
              <a:rPr lang="en-GB" smtClean="0"/>
              <a:t>07/01/2022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0449D4-39A5-45A3-967C-1BB0C5AF0DB0}" type="slidenum">
              <a:rPr lang="en-GB" smtClean="0"/>
              <a:t>‹#›</a:t>
            </a:fld>
            <a:endParaRPr lang="en-GB"/>
          </a:p>
        </p:txBody>
      </p:sp>
    </p:spTree>
    <p:extLst>
      <p:ext uri="{BB962C8B-B14F-4D97-AF65-F5344CB8AC3E}">
        <p14:creationId xmlns:p14="http://schemas.microsoft.com/office/powerpoint/2010/main" val="2515353355"/>
      </p:ext>
    </p:extLst>
  </p:cSld>
  <p:clrMap bg1="lt1" tx1="dk1" bg2="lt2" tx2="dk2" accent1="accent1" accent2="accent2" accent3="accent3" accent4="accent4" accent5="accent5" accent6="accent6" hlink="hlink" folHlink="folHlink"/>
  <p:sldLayoutIdLst>
    <p:sldLayoutId id="2147483660"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4.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00B0F0"/>
          </a:solidFill>
        </p:spPr>
        <p:txBody>
          <a:bodyPr>
            <a:normAutofit fontScale="90000"/>
          </a:bodyPr>
          <a:lstStyle/>
          <a:p>
            <a:br>
              <a:rPr lang="en-GB" sz="2000" dirty="0">
                <a:latin typeface="Comic Sans MS" panose="030F0702030302020204" pitchFamily="66" charset="0"/>
              </a:rPr>
            </a:br>
            <a:r>
              <a:rPr lang="en-GB" sz="2000" dirty="0">
                <a:latin typeface="Comic Sans MS" panose="030F0702030302020204" pitchFamily="66" charset="0"/>
              </a:rPr>
              <a:t>Reception Religious Education Knowledge Organiser</a:t>
            </a:r>
            <a:br>
              <a:rPr lang="en-GB" sz="3600" dirty="0">
                <a:latin typeface="Comic Sans MS" panose="030F0702030302020204" pitchFamily="66" charset="0"/>
              </a:rPr>
            </a:br>
            <a:r>
              <a:rPr lang="en-GB" sz="2700" dirty="0">
                <a:latin typeface="Comic Sans MS" panose="030F0702030302020204" pitchFamily="66" charset="0"/>
              </a:rPr>
              <a:t>Spring 1 Why is the word ‘God’ so special to Christians?</a:t>
            </a:r>
            <a:br>
              <a:rPr lang="en-GB" sz="2700" dirty="0">
                <a:latin typeface="Comic Sans MS" panose="030F0702030302020204" pitchFamily="66" charset="0"/>
              </a:rPr>
            </a:br>
            <a:r>
              <a:rPr lang="en-GB" sz="2000" dirty="0">
                <a:latin typeface="Calibri" panose="020F0502020204030204" pitchFamily="34" charset="0"/>
                <a:ea typeface="Calibri" panose="020F0502020204030204" pitchFamily="34" charset="0"/>
                <a:cs typeface="Times New Roman" panose="02020603050405020304" pitchFamily="18" charset="0"/>
              </a:rPr>
              <a:t>Religious Education explores big questions about life, to find out what people believe and </a:t>
            </a:r>
            <a:br>
              <a:rPr lang="en-GB" sz="2000" dirty="0">
                <a:latin typeface="Calibri" panose="020F0502020204030204" pitchFamily="34" charset="0"/>
                <a:ea typeface="Calibri" panose="020F0502020204030204" pitchFamily="34" charset="0"/>
                <a:cs typeface="Times New Roman" panose="02020603050405020304" pitchFamily="18" charset="0"/>
              </a:rPr>
            </a:br>
            <a:r>
              <a:rPr lang="en-GB" sz="2000" dirty="0">
                <a:latin typeface="Calibri" panose="020F0502020204030204" pitchFamily="34" charset="0"/>
                <a:ea typeface="Calibri" panose="020F0502020204030204" pitchFamily="34" charset="0"/>
                <a:cs typeface="Times New Roman" panose="02020603050405020304" pitchFamily="18" charset="0"/>
              </a:rPr>
              <a:t>what difference this makes to how they live.</a:t>
            </a:r>
            <a:br>
              <a:rPr lang="en-GB" sz="2800" dirty="0">
                <a:latin typeface="Calibri" panose="020F0502020204030204" pitchFamily="34" charset="0"/>
                <a:ea typeface="Calibri" panose="020F0502020204030204" pitchFamily="34" charset="0"/>
                <a:cs typeface="Times New Roman" panose="02020603050405020304" pitchFamily="18" charset="0"/>
              </a:rPr>
            </a:br>
            <a:endParaRPr lang="en-GB" sz="2700" dirty="0">
              <a:latin typeface="Comic Sans MS" panose="030F0702030302020204" pitchFamily="66" charset="0"/>
            </a:endParaRPr>
          </a:p>
        </p:txBody>
      </p:sp>
      <p:sp>
        <p:nvSpPr>
          <p:cNvPr id="5" name="Content Placeholder 4"/>
          <p:cNvSpPr>
            <a:spLocks noGrp="1"/>
          </p:cNvSpPr>
          <p:nvPr>
            <p:ph sz="half" idx="1"/>
          </p:nvPr>
        </p:nvSpPr>
        <p:spPr>
          <a:xfrm>
            <a:off x="838200" y="1825625"/>
            <a:ext cx="5153297" cy="4501638"/>
          </a:xfrm>
          <a:solidFill>
            <a:srgbClr val="FFFF00"/>
          </a:solidFill>
        </p:spPr>
        <p:txBody>
          <a:bodyPr>
            <a:normAutofit/>
          </a:bodyPr>
          <a:lstStyle/>
          <a:p>
            <a:pPr marL="0" indent="0">
              <a:buNone/>
            </a:pPr>
            <a:r>
              <a:rPr lang="en-GB" u="sng" dirty="0">
                <a:latin typeface="Comic Sans MS" panose="030F0702030302020204" pitchFamily="66" charset="0"/>
              </a:rPr>
              <a:t>Key Vocabulary and Terms</a:t>
            </a:r>
          </a:p>
          <a:p>
            <a:r>
              <a:rPr lang="en-GB" sz="2400" dirty="0">
                <a:latin typeface="Comic Sans MS" panose="030F0702030302020204" pitchFamily="66" charset="0"/>
              </a:rPr>
              <a:t>Christian</a:t>
            </a:r>
            <a:r>
              <a:rPr lang="en-GB" dirty="0">
                <a:latin typeface="Comic Sans MS" panose="030F0702030302020204" pitchFamily="66" charset="0"/>
              </a:rPr>
              <a:t>-</a:t>
            </a:r>
            <a:r>
              <a:rPr lang="en-GB" sz="1300" dirty="0">
                <a:latin typeface="Comic Sans MS" panose="030F0702030302020204" pitchFamily="66" charset="0"/>
              </a:rPr>
              <a:t>A person who follows and believes in the teachings of Jesus, God and the Holy Spirit.</a:t>
            </a:r>
          </a:p>
          <a:p>
            <a:r>
              <a:rPr lang="en-GB" sz="2400" dirty="0">
                <a:latin typeface="Comic Sans MS" panose="030F0702030302020204" pitchFamily="66" charset="0"/>
              </a:rPr>
              <a:t>Bible</a:t>
            </a:r>
            <a:r>
              <a:rPr lang="en-GB" sz="1300" dirty="0">
                <a:latin typeface="Comic Sans MS" panose="030F0702030302020204" pitchFamily="66" charset="0"/>
              </a:rPr>
              <a:t> a religious/holy book for Christians</a:t>
            </a:r>
          </a:p>
          <a:p>
            <a:r>
              <a:rPr lang="en-GB" sz="2400" dirty="0">
                <a:latin typeface="Comic Sans MS" panose="030F0702030302020204" pitchFamily="66" charset="0"/>
              </a:rPr>
              <a:t>Creator God-</a:t>
            </a:r>
            <a:r>
              <a:rPr lang="en-GB" sz="1200" dirty="0">
                <a:latin typeface="Comic Sans MS" panose="030F0702030302020204" pitchFamily="66" charset="0"/>
              </a:rPr>
              <a:t>Christians, Jews and Muslims share the belief in their being God being the creator of life.</a:t>
            </a:r>
            <a:endParaRPr lang="en-GB" dirty="0"/>
          </a:p>
        </p:txBody>
      </p:sp>
      <p:sp>
        <p:nvSpPr>
          <p:cNvPr id="6" name="Content Placeholder 5"/>
          <p:cNvSpPr>
            <a:spLocks noGrp="1"/>
          </p:cNvSpPr>
          <p:nvPr>
            <p:ph sz="half" idx="2"/>
          </p:nvPr>
        </p:nvSpPr>
        <p:spPr>
          <a:xfrm>
            <a:off x="6172200" y="1825624"/>
            <a:ext cx="5283926" cy="4501639"/>
          </a:xfrm>
          <a:solidFill>
            <a:srgbClr val="6666FF"/>
          </a:solidFill>
        </p:spPr>
        <p:txBody>
          <a:bodyPr>
            <a:normAutofit/>
          </a:bodyPr>
          <a:lstStyle/>
          <a:p>
            <a:pPr marL="0" indent="0">
              <a:buNone/>
            </a:pPr>
            <a:r>
              <a:rPr lang="en-GB" u="sng" dirty="0">
                <a:latin typeface="Comic Sans MS" panose="030F0702030302020204" pitchFamily="66" charset="0"/>
              </a:rPr>
              <a:t>What we will learn</a:t>
            </a:r>
          </a:p>
          <a:p>
            <a:pPr marL="0" indent="0">
              <a:buNone/>
            </a:pPr>
            <a:r>
              <a:rPr lang="en-GB" sz="1400" b="1" dirty="0">
                <a:solidFill>
                  <a:srgbClr val="7030A0"/>
                </a:solidFill>
                <a:latin typeface="Comic Sans MS" panose="030F0702030302020204" pitchFamily="66" charset="0"/>
              </a:rPr>
              <a:t>Making sense of belief</a:t>
            </a:r>
            <a:endParaRPr lang="en-GB" sz="1400" dirty="0">
              <a:solidFill>
                <a:srgbClr val="7030A0"/>
              </a:solidFill>
              <a:latin typeface="Comic Sans MS" panose="030F0702030302020204" pitchFamily="66" charset="0"/>
            </a:endParaRPr>
          </a:p>
          <a:p>
            <a:pPr lvl="0"/>
            <a:r>
              <a:rPr lang="en-GB" sz="1400" dirty="0">
                <a:solidFill>
                  <a:srgbClr val="7030A0"/>
                </a:solidFill>
                <a:latin typeface="Comic Sans MS" panose="030F0702030302020204" pitchFamily="66" charset="0"/>
              </a:rPr>
              <a:t>Retell stories, talking about what they say about the world, God, human beings</a:t>
            </a:r>
          </a:p>
          <a:p>
            <a:pPr marL="0" lvl="0" indent="0">
              <a:buNone/>
            </a:pPr>
            <a:r>
              <a:rPr lang="en-GB" sz="1400" dirty="0">
                <a:solidFill>
                  <a:schemeClr val="accent6">
                    <a:lumMod val="50000"/>
                  </a:schemeClr>
                </a:solidFill>
                <a:latin typeface="Comic Sans MS" panose="030F0702030302020204" pitchFamily="66" charset="0"/>
              </a:rPr>
              <a:t>Making connections</a:t>
            </a:r>
          </a:p>
          <a:p>
            <a:pPr lvl="0"/>
            <a:r>
              <a:rPr lang="en-GB" sz="1400" dirty="0">
                <a:solidFill>
                  <a:schemeClr val="accent6">
                    <a:lumMod val="50000"/>
                  </a:schemeClr>
                </a:solidFill>
                <a:latin typeface="Comic Sans MS" panose="030F0702030302020204" pitchFamily="66" charset="0"/>
              </a:rPr>
              <a:t>Talk about things they find interesting, puzzling or wonderful and also about their own experiences and feelings about the world</a:t>
            </a:r>
          </a:p>
          <a:p>
            <a:pPr lvl="0"/>
            <a:r>
              <a:rPr lang="en-GB" sz="1400" dirty="0">
                <a:solidFill>
                  <a:schemeClr val="accent6">
                    <a:lumMod val="50000"/>
                  </a:schemeClr>
                </a:solidFill>
                <a:latin typeface="Comic Sans MS" panose="030F0702030302020204" pitchFamily="66" charset="0"/>
              </a:rPr>
              <a:t>Think about the wonders of the natural world, expressing ideas and feelings</a:t>
            </a:r>
          </a:p>
          <a:p>
            <a:r>
              <a:rPr lang="en-GB" sz="1400" dirty="0">
                <a:solidFill>
                  <a:schemeClr val="accent6">
                    <a:lumMod val="50000"/>
                  </a:schemeClr>
                </a:solidFill>
                <a:latin typeface="Comic Sans MS" panose="030F0702030302020204" pitchFamily="66" charset="0"/>
              </a:rPr>
              <a:t>Talk about what people do to mess up the world and what they do to look after it.</a:t>
            </a:r>
          </a:p>
          <a:p>
            <a:pPr marL="0" lvl="0" indent="0">
              <a:buNone/>
            </a:pPr>
            <a:r>
              <a:rPr lang="en-GB" sz="1400" b="1" dirty="0">
                <a:solidFill>
                  <a:srgbClr val="FF0000"/>
                </a:solidFill>
                <a:latin typeface="Comic Sans MS" panose="030F0702030302020204" pitchFamily="66" charset="0"/>
              </a:rPr>
              <a:t>Understanding Impact</a:t>
            </a:r>
            <a:r>
              <a:rPr lang="en-GB" sz="1400" b="1" dirty="0">
                <a:solidFill>
                  <a:schemeClr val="accent6"/>
                </a:solidFill>
                <a:latin typeface="Comic Sans MS" panose="030F0702030302020204" pitchFamily="66" charset="0"/>
              </a:rPr>
              <a:t> </a:t>
            </a:r>
          </a:p>
          <a:p>
            <a:r>
              <a:rPr lang="en-GB" sz="1400" dirty="0">
                <a:solidFill>
                  <a:srgbClr val="FF0000"/>
                </a:solidFill>
                <a:latin typeface="Comic Sans MS" panose="030F0702030302020204" pitchFamily="66" charset="0"/>
              </a:rPr>
              <a:t>Say how and when Christians like to thank their Creator</a:t>
            </a:r>
          </a:p>
          <a:p>
            <a:pPr marL="0" indent="0">
              <a:buNone/>
            </a:pPr>
            <a:endParaRPr lang="en-GB" u="sng" dirty="0">
              <a:latin typeface="Comic Sans MS" panose="030F0702030302020204" pitchFamily="66" charset="0"/>
            </a:endParaRPr>
          </a:p>
          <a:p>
            <a:pPr marL="0" indent="0">
              <a:buNone/>
            </a:pPr>
            <a:endParaRPr lang="en-GB" u="sng" dirty="0">
              <a:latin typeface="Comic Sans MS" panose="030F0702030302020204" pitchFamily="66" charset="0"/>
            </a:endParaRPr>
          </a:p>
          <a:p>
            <a:pPr marL="0" indent="0">
              <a:buNone/>
            </a:pPr>
            <a:endParaRPr lang="en-GB" sz="2400" dirty="0">
              <a:latin typeface="Comic Sans MS" panose="030F0702030302020204" pitchFamily="66" charset="0"/>
            </a:endParaRPr>
          </a:p>
        </p:txBody>
      </p:sp>
      <p:pic>
        <p:nvPicPr>
          <p:cNvPr id="1028" name="Picture 4" descr="Creator God - All Through History by Nick and Becky Drake - Lyric Video -  YouTube">
            <a:extLst>
              <a:ext uri="{FF2B5EF4-FFF2-40B4-BE49-F238E27FC236}">
                <a16:creationId xmlns:a16="http://schemas.microsoft.com/office/drawing/2014/main" id="{2C3B9884-0FE5-4751-B4CD-7E4994F73D0F}"/>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8796" t="15802" r="6875"/>
          <a:stretch/>
        </p:blipFill>
        <p:spPr bwMode="auto">
          <a:xfrm>
            <a:off x="9294794" y="435344"/>
            <a:ext cx="2059006" cy="115638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Knowing our Creator - LetterPile">
            <a:extLst>
              <a:ext uri="{FF2B5EF4-FFF2-40B4-BE49-F238E27FC236}">
                <a16:creationId xmlns:a16="http://schemas.microsoft.com/office/drawing/2014/main" id="{451575E6-D11A-4FAE-88CA-6D1908008EE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41345" y="4367272"/>
            <a:ext cx="2147006" cy="1429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361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F0"/>
          </a:solidFill>
        </p:spPr>
        <p:txBody>
          <a:bodyPr/>
          <a:lstStyle/>
          <a:p>
            <a:pPr marL="457200" indent="-457200">
              <a:buFont typeface="Arial" panose="020B0604020202020204" pitchFamily="34" charset="0"/>
              <a:buChar char="•"/>
            </a:pPr>
            <a:r>
              <a:rPr lang="en-GB" sz="3200" dirty="0">
                <a:latin typeface="Comic Sans MS" panose="030F0702030302020204" pitchFamily="66" charset="0"/>
              </a:rPr>
              <a:t>Eco pledges</a:t>
            </a:r>
            <a:br>
              <a:rPr lang="en-GB" u="sng" dirty="0">
                <a:latin typeface="Comic Sans MS" panose="030F0702030302020204" pitchFamily="66" charset="0"/>
              </a:rPr>
            </a:br>
            <a:endParaRPr lang="en-GB" dirty="0"/>
          </a:p>
        </p:txBody>
      </p:sp>
      <p:sp>
        <p:nvSpPr>
          <p:cNvPr id="4" name="Content Placeholder 3"/>
          <p:cNvSpPr>
            <a:spLocks noGrp="1"/>
          </p:cNvSpPr>
          <p:nvPr>
            <p:ph sz="half" idx="2"/>
          </p:nvPr>
        </p:nvSpPr>
        <p:spPr>
          <a:xfrm>
            <a:off x="6172200" y="1825625"/>
            <a:ext cx="5181600" cy="4351338"/>
          </a:xfrm>
          <a:solidFill>
            <a:srgbClr val="6666FF"/>
          </a:solidFill>
        </p:spPr>
        <p:txBody>
          <a:bodyPr>
            <a:normAutofit/>
          </a:bodyPr>
          <a:lstStyle/>
          <a:p>
            <a:r>
              <a:rPr lang="en-GB" sz="2400" dirty="0">
                <a:latin typeface="Comic Sans MS" panose="030F0702030302020204" pitchFamily="66" charset="0"/>
              </a:rPr>
              <a:t>Harvest</a:t>
            </a:r>
          </a:p>
          <a:p>
            <a:endParaRPr lang="en-GB" sz="2400" dirty="0">
              <a:latin typeface="Comic Sans MS" panose="030F0702030302020204" pitchFamily="66" charset="0"/>
            </a:endParaRPr>
          </a:p>
          <a:p>
            <a:endParaRPr lang="en-GB" sz="2400" dirty="0">
              <a:latin typeface="Comic Sans MS" panose="030F0702030302020204" pitchFamily="66" charset="0"/>
            </a:endParaRPr>
          </a:p>
          <a:p>
            <a:endParaRPr lang="en-GB" sz="2400" dirty="0">
              <a:latin typeface="Comic Sans MS" panose="030F0702030302020204" pitchFamily="66" charset="0"/>
            </a:endParaRPr>
          </a:p>
          <a:p>
            <a:endParaRPr lang="en-GB" sz="2400" dirty="0">
              <a:latin typeface="Comic Sans MS" panose="030F0702030302020204" pitchFamily="66" charset="0"/>
            </a:endParaRPr>
          </a:p>
        </p:txBody>
      </p:sp>
      <p:sp>
        <p:nvSpPr>
          <p:cNvPr id="5" name="Content Placeholder 5"/>
          <p:cNvSpPr>
            <a:spLocks noGrp="1"/>
          </p:cNvSpPr>
          <p:nvPr>
            <p:ph sz="half" idx="1"/>
          </p:nvPr>
        </p:nvSpPr>
        <p:spPr>
          <a:solidFill>
            <a:srgbClr val="6666FF"/>
          </a:solidFill>
        </p:spPr>
        <p:txBody>
          <a:bodyPr>
            <a:normAutofit/>
          </a:bodyPr>
          <a:lstStyle/>
          <a:p>
            <a:r>
              <a:rPr lang="en-GB" sz="2400" dirty="0">
                <a:latin typeface="Comic Sans MS" panose="030F0702030302020204" pitchFamily="66" charset="0"/>
              </a:rPr>
              <a:t>Prayer and Praise to God</a:t>
            </a:r>
          </a:p>
          <a:p>
            <a:endParaRPr lang="en-GB" sz="2400" dirty="0">
              <a:latin typeface="Comic Sans MS" panose="030F0702030302020204" pitchFamily="66" charset="0"/>
            </a:endParaRPr>
          </a:p>
          <a:p>
            <a:endParaRPr lang="en-GB" sz="2400" dirty="0">
              <a:latin typeface="Comic Sans MS" panose="030F0702030302020204" pitchFamily="66" charset="0"/>
            </a:endParaRPr>
          </a:p>
          <a:p>
            <a:endParaRPr lang="en-GB" sz="2400" dirty="0">
              <a:latin typeface="Comic Sans MS" panose="030F0702030302020204" pitchFamily="66" charset="0"/>
            </a:endParaRPr>
          </a:p>
          <a:p>
            <a:endParaRPr lang="en-GB" sz="2400" dirty="0">
              <a:latin typeface="Comic Sans MS" panose="030F0702030302020204" pitchFamily="66" charset="0"/>
            </a:endParaRPr>
          </a:p>
          <a:p>
            <a:endParaRPr lang="en-GB" sz="2400" dirty="0">
              <a:latin typeface="Comic Sans MS" panose="030F0702030302020204" pitchFamily="66" charset="0"/>
            </a:endParaRPr>
          </a:p>
        </p:txBody>
      </p:sp>
      <p:pic>
        <p:nvPicPr>
          <p:cNvPr id="3" name="Picture 2" descr="Prayer to the Creator - YouTube">
            <a:extLst>
              <a:ext uri="{FF2B5EF4-FFF2-40B4-BE49-F238E27FC236}">
                <a16:creationId xmlns:a16="http://schemas.microsoft.com/office/drawing/2014/main" id="{3FF2C417-6F74-4871-805A-15B8DB0EA545}"/>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8148" r="18241"/>
          <a:stretch/>
        </p:blipFill>
        <p:spPr bwMode="auto">
          <a:xfrm>
            <a:off x="1151468" y="2305755"/>
            <a:ext cx="2052167" cy="181468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8 reasons to praise God today">
            <a:extLst>
              <a:ext uri="{FF2B5EF4-FFF2-40B4-BE49-F238E27FC236}">
                <a16:creationId xmlns:a16="http://schemas.microsoft.com/office/drawing/2014/main" id="{B2AB8C1C-A868-4D65-8DE7-586934DA1E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1975" y="4645729"/>
            <a:ext cx="2863320" cy="127991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Thanksgiving Praise and Worship Songs for Christians">
            <a:extLst>
              <a:ext uri="{FF2B5EF4-FFF2-40B4-BE49-F238E27FC236}">
                <a16:creationId xmlns:a16="http://schemas.microsoft.com/office/drawing/2014/main" id="{219E6156-564B-4516-AD07-F38C0FAEA7E5}"/>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16903" y="3049783"/>
            <a:ext cx="2310781" cy="107066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8" descr="PRAISE GOD FOR THE HARVEST - insights: life, song lyrics &amp;amp; video blog  Church in Oshawa">
            <a:extLst>
              <a:ext uri="{FF2B5EF4-FFF2-40B4-BE49-F238E27FC236}">
                <a16:creationId xmlns:a16="http://schemas.microsoft.com/office/drawing/2014/main" id="{E2776DD1-E256-4BDF-9565-8A615A05698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03999" y="2548466"/>
            <a:ext cx="2348089" cy="176106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0" descr="Fletewood School Plymouth | Harvest Festival">
            <a:extLst>
              <a:ext uri="{FF2B5EF4-FFF2-40B4-BE49-F238E27FC236}">
                <a16:creationId xmlns:a16="http://schemas.microsoft.com/office/drawing/2014/main" id="{814B11B6-9596-44D9-B3E6-AC85961C8D78}"/>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763000" y="4309533"/>
            <a:ext cx="2348091" cy="1761068"/>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Eco friendly display. Children from across the whole school have  contributed their pledges stating what they wi… | School displays, Green  school, Classroom displays">
            <a:extLst>
              <a:ext uri="{FF2B5EF4-FFF2-40B4-BE49-F238E27FC236}">
                <a16:creationId xmlns:a16="http://schemas.microsoft.com/office/drawing/2014/main" id="{32E3DC76-1338-44A0-B8A7-4235290541A9}"/>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9931" r="1322" b="20658"/>
          <a:stretch/>
        </p:blipFill>
        <p:spPr bwMode="auto">
          <a:xfrm>
            <a:off x="4156867" y="365125"/>
            <a:ext cx="1612709" cy="1325563"/>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Eco Friendly Pledge | Make good choices, Friendly, Reggio emilia inspired">
            <a:extLst>
              <a:ext uri="{FF2B5EF4-FFF2-40B4-BE49-F238E27FC236}">
                <a16:creationId xmlns:a16="http://schemas.microsoft.com/office/drawing/2014/main" id="{A29BD28A-0C79-40A6-8B0A-9F8A945D0994}"/>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935384" y="365125"/>
            <a:ext cx="1626303" cy="13255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2547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TotalTime>
  <Words>197</Words>
  <Application>Microsoft Office PowerPoint</Application>
  <PresentationFormat>Widescreen</PresentationFormat>
  <Paragraphs>23</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Comic Sans MS</vt:lpstr>
      <vt:lpstr>Office Theme</vt:lpstr>
      <vt:lpstr> Reception Religious Education Knowledge Organiser Spring 1 Why is the word ‘God’ so special to Christians? Religious Education explores big questions about life, to find out what people believe and  what difference this makes to how they live. </vt:lpstr>
      <vt:lpstr>Eco pledges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Reception Religious Education Knowledge Organiser Summer 2 What stories are special and why Religious Education explores big questions about life, to find out what people believe and  what difference this makes to how they live.</dc:title>
  <dc:creator>LNoon@stjohns.worcs.sch.uk</dc:creator>
  <cp:lastModifiedBy>Lizzie Perrey</cp:lastModifiedBy>
  <cp:revision>14</cp:revision>
  <dcterms:created xsi:type="dcterms:W3CDTF">2021-06-01T20:04:23Z</dcterms:created>
  <dcterms:modified xsi:type="dcterms:W3CDTF">2022-01-07T14:05:13Z</dcterms:modified>
</cp:coreProperties>
</file>