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03/06/2021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03/06/2021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03/06/2021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03/06/2021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r>
              <a:rPr lang="en-GB" sz="2000" dirty="0">
                <a:latin typeface="Comic Sans MS" panose="030F0702030302020204" pitchFamily="66" charset="0"/>
              </a:rPr>
              <a:t>Year 5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Summer 2 What matters most to Humanists and Christians?</a:t>
            </a:r>
            <a:br>
              <a:rPr lang="en-GB" sz="2700" dirty="0">
                <a:latin typeface="Comic Sans MS" panose="030F0702030302020204" pitchFamily="66" charset="0"/>
              </a:rPr>
            </a:br>
            <a:r>
              <a:rPr lang="en-GB" sz="22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believe and what difference this makes to how they live.</a:t>
            </a:r>
            <a:endParaRPr lang="en-GB" sz="22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47500" lnSpcReduction="20000"/>
          </a:bodyPr>
          <a:lstStyle/>
          <a:p>
            <a:pPr marL="0" indent="0">
              <a:buNone/>
            </a:pPr>
            <a:r>
              <a:rPr lang="en-GB" u="sng" dirty="0">
                <a:latin typeface="Comic Sans MS" panose="030F0702030302020204" pitchFamily="66" charset="0"/>
              </a:rPr>
              <a:t>Key Vocabulary and Terms</a:t>
            </a:r>
          </a:p>
          <a:p>
            <a:pPr marL="0" indent="0">
              <a:buNone/>
            </a:pPr>
            <a:endParaRPr lang="en-GB" u="sng" dirty="0">
              <a:latin typeface="Comic Sans MS" panose="030F0702030302020204" pitchFamily="66" charset="0"/>
            </a:endParaRPr>
          </a:p>
          <a:p>
            <a:pPr>
              <a:spcBef>
                <a:spcPts val="0"/>
              </a:spcBef>
            </a:pPr>
            <a:r>
              <a:rPr lang="en-GB" sz="3400" dirty="0">
                <a:latin typeface="Comic Sans MS" panose="030F0702030302020204" pitchFamily="66" charset="0"/>
              </a:rPr>
              <a:t>Jew/Jewish</a:t>
            </a:r>
            <a:r>
              <a:rPr lang="en-GB" dirty="0">
                <a:latin typeface="Comic Sans MS" panose="030F0702030302020204" pitchFamily="66" charset="0"/>
              </a:rPr>
              <a:t>-</a:t>
            </a:r>
            <a:r>
              <a:rPr lang="en-GB" sz="2500" dirty="0">
                <a:latin typeface="Comic Sans MS" panose="030F0702030302020204" pitchFamily="66" charset="0"/>
              </a:rPr>
              <a:t>A person/people who follow the beliefs and teachings of Judaism.</a:t>
            </a:r>
          </a:p>
          <a:p>
            <a:pPr>
              <a:spcBef>
                <a:spcPts val="0"/>
              </a:spcBef>
            </a:pPr>
            <a:endParaRPr lang="en-GB" sz="1300" dirty="0">
              <a:latin typeface="Comic Sans MS" panose="030F0702030302020204" pitchFamily="66" charset="0"/>
            </a:endParaRPr>
          </a:p>
          <a:p>
            <a:pPr>
              <a:spcBef>
                <a:spcPts val="0"/>
              </a:spcBef>
            </a:pPr>
            <a:r>
              <a:rPr lang="en-GB" sz="3400" dirty="0">
                <a:latin typeface="Comic Sans MS" panose="030F0702030302020204" pitchFamily="66" charset="0"/>
              </a:rPr>
              <a:t>God</a:t>
            </a:r>
            <a:r>
              <a:rPr lang="en-GB" dirty="0">
                <a:latin typeface="Comic Sans MS" panose="030F0702030302020204" pitchFamily="66" charset="0"/>
              </a:rPr>
              <a:t>-</a:t>
            </a:r>
            <a:r>
              <a:rPr lang="en-GB" sz="2500" dirty="0">
                <a:latin typeface="Comic Sans MS" panose="030F0702030302020204" pitchFamily="66" charset="0"/>
              </a:rPr>
              <a:t>Jews and Christians</a:t>
            </a:r>
            <a:r>
              <a:rPr lang="en-GB" sz="2500" dirty="0"/>
              <a:t> </a:t>
            </a:r>
            <a:r>
              <a:rPr lang="en-GB" sz="2500" dirty="0">
                <a:latin typeface="Comic Sans MS" panose="030F0702030302020204" pitchFamily="66" charset="0"/>
              </a:rPr>
              <a:t>believe in one Creator God who cares for all people and created the world.</a:t>
            </a:r>
          </a:p>
          <a:p>
            <a:r>
              <a:rPr lang="en-GB" sz="3400" dirty="0">
                <a:latin typeface="Comic Sans MS" panose="030F0702030302020204" pitchFamily="66" charset="0"/>
              </a:rPr>
              <a:t>Christian</a:t>
            </a:r>
            <a:r>
              <a:rPr lang="en-GB" sz="2400" dirty="0">
                <a:latin typeface="Comic Sans MS" panose="030F0702030302020204" pitchFamily="66" charset="0"/>
              </a:rPr>
              <a:t>-</a:t>
            </a:r>
            <a:r>
              <a:rPr lang="en-GB" sz="2500" dirty="0">
                <a:latin typeface="Comic Sans MS" panose="030F0702030302020204" pitchFamily="66" charset="0"/>
              </a:rPr>
              <a:t>A person who follows and believes in the teachings of Christianity.</a:t>
            </a:r>
          </a:p>
          <a:p>
            <a:r>
              <a:rPr lang="en-GB" sz="3400" dirty="0">
                <a:latin typeface="Comic Sans MS" panose="030F0702030302020204" pitchFamily="66" charset="0"/>
              </a:rPr>
              <a:t>Jesus</a:t>
            </a:r>
            <a:r>
              <a:rPr lang="en-GB" sz="2500" dirty="0">
                <a:latin typeface="Comic Sans MS" panose="030F0702030302020204" pitchFamily="66" charset="0"/>
              </a:rPr>
              <a:t>-Christian belief in God coming to earth in human form to save mankind</a:t>
            </a:r>
          </a:p>
          <a:p>
            <a:r>
              <a:rPr lang="en-GB" sz="3400" dirty="0">
                <a:latin typeface="Comic Sans MS" panose="030F0702030302020204" pitchFamily="66" charset="0"/>
              </a:rPr>
              <a:t>Bible</a:t>
            </a:r>
            <a:r>
              <a:rPr lang="en-GB" sz="1200" dirty="0">
                <a:latin typeface="Comic Sans MS" panose="030F0702030302020204" pitchFamily="66" charset="0"/>
              </a:rPr>
              <a:t>-</a:t>
            </a:r>
            <a:r>
              <a:rPr lang="en-GB" sz="2500" dirty="0">
                <a:latin typeface="Comic Sans MS" panose="030F0702030302020204" pitchFamily="66" charset="0"/>
              </a:rPr>
              <a:t>a religious holy book that is special to Christians, Jews and Samaritans.</a:t>
            </a:r>
          </a:p>
          <a:p>
            <a:r>
              <a:rPr lang="en-GB" sz="3400" dirty="0">
                <a:latin typeface="Comic Sans MS" panose="030F0702030302020204" pitchFamily="66" charset="0"/>
              </a:rPr>
              <a:t>humanist</a:t>
            </a:r>
            <a:r>
              <a:rPr lang="en-GB" sz="2500" dirty="0">
                <a:latin typeface="Comic Sans MS" panose="030F0702030302020204" pitchFamily="66" charset="0"/>
              </a:rPr>
              <a:t>-a non religious person who has concern for human welfare and has the right and responsibility to shape their own lives.</a:t>
            </a:r>
          </a:p>
          <a:p>
            <a:r>
              <a:rPr lang="en-GB" sz="3400" dirty="0">
                <a:latin typeface="Comic Sans MS" panose="030F0702030302020204" pitchFamily="66" charset="0"/>
              </a:rPr>
              <a:t>atheist </a:t>
            </a:r>
            <a:r>
              <a:rPr lang="en-GB" sz="2500" dirty="0">
                <a:latin typeface="Comic Sans MS" panose="030F0702030302020204" pitchFamily="66" charset="0"/>
              </a:rPr>
              <a:t>a person who believes there is no God</a:t>
            </a:r>
          </a:p>
          <a:p>
            <a:endParaRPr lang="en-GB" sz="1200" dirty="0">
              <a:latin typeface="Comic Sans MS" panose="030F0702030302020204" pitchFamily="66" charset="0"/>
            </a:endParaRPr>
          </a:p>
          <a:p>
            <a:pPr>
              <a:spcBef>
                <a:spcPts val="0"/>
              </a:spcBef>
            </a:pPr>
            <a:endParaRPr lang="en-GB" sz="1200" dirty="0">
              <a:latin typeface="Comic Sans MS" panose="030F0702030302020204" pitchFamily="66" charset="0"/>
            </a:endParaRPr>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47500" lnSpcReduction="20000"/>
          </a:bodyPr>
          <a:lstStyle/>
          <a:p>
            <a:pPr marL="0" indent="0">
              <a:buNone/>
            </a:pPr>
            <a:r>
              <a:rPr lang="en-GB" u="sng" dirty="0">
                <a:latin typeface="Comic Sans MS" panose="030F0702030302020204" pitchFamily="66" charset="0"/>
              </a:rPr>
              <a:t>What we will learn:</a:t>
            </a:r>
          </a:p>
          <a:p>
            <a:pPr marL="0" indent="0">
              <a:buNone/>
            </a:pPr>
            <a:r>
              <a:rPr lang="en-GB" sz="2600" b="1" dirty="0">
                <a:solidFill>
                  <a:srgbClr val="7030A0"/>
                </a:solidFill>
                <a:latin typeface="Comic Sans MS" panose="030F0702030302020204" pitchFamily="66" charset="0"/>
              </a:rPr>
              <a:t>Make sense of belief:</a:t>
            </a:r>
            <a:endParaRPr lang="en-GB" sz="2600" dirty="0">
              <a:solidFill>
                <a:srgbClr val="7030A0"/>
              </a:solidFill>
              <a:latin typeface="Comic Sans MS" panose="030F0702030302020204" pitchFamily="66" charset="0"/>
            </a:endParaRPr>
          </a:p>
          <a:p>
            <a:r>
              <a:rPr lang="en-GB" sz="3000" dirty="0">
                <a:solidFill>
                  <a:srgbClr val="7030A0"/>
                </a:solidFill>
                <a:latin typeface="Comic Sans MS" panose="030F0702030302020204" pitchFamily="66" charset="0"/>
              </a:rPr>
              <a:t>Identify and explain beliefs about why people are good and bad (e.g. Christian and Humanist) </a:t>
            </a:r>
          </a:p>
          <a:p>
            <a:r>
              <a:rPr lang="en-GB" sz="3000" dirty="0">
                <a:solidFill>
                  <a:srgbClr val="7030A0"/>
                </a:solidFill>
                <a:latin typeface="Comic Sans MS" panose="030F0702030302020204" pitchFamily="66" charset="0"/>
              </a:rPr>
              <a:t>Make links with sources of authority that tell people how to be good (e.g. Christian ideas of ‘being made in the image of God’ but ‘fallen’, and Humanists saying people can be ‘good without God’) </a:t>
            </a:r>
          </a:p>
          <a:p>
            <a:pPr marL="0" indent="0">
              <a:buNone/>
            </a:pPr>
            <a:r>
              <a:rPr lang="en-GB" sz="2600" b="1" dirty="0">
                <a:solidFill>
                  <a:srgbClr val="FF0000"/>
                </a:solidFill>
                <a:latin typeface="Comic Sans MS" panose="030F0702030302020204" pitchFamily="66" charset="0"/>
              </a:rPr>
              <a:t>Understand the impact:</a:t>
            </a:r>
            <a:endParaRPr lang="en-GB" sz="2600" dirty="0">
              <a:solidFill>
                <a:srgbClr val="FF0000"/>
              </a:solidFill>
              <a:latin typeface="Comic Sans MS" panose="030F0702030302020204" pitchFamily="66" charset="0"/>
            </a:endParaRPr>
          </a:p>
          <a:p>
            <a:r>
              <a:rPr lang="en-GB" sz="2600" dirty="0">
                <a:solidFill>
                  <a:srgbClr val="FF0000"/>
                </a:solidFill>
                <a:latin typeface="Comic Sans MS" panose="030F0702030302020204" pitchFamily="66" charset="0"/>
              </a:rPr>
              <a:t> </a:t>
            </a:r>
            <a:r>
              <a:rPr lang="en-GB" sz="2500" dirty="0">
                <a:solidFill>
                  <a:srgbClr val="FF0000"/>
                </a:solidFill>
                <a:latin typeface="Comic Sans MS" panose="030F0702030302020204" pitchFamily="66" charset="0"/>
              </a:rPr>
              <a:t>Make clear connections between Christian and Humanist ideas about being good and how people live </a:t>
            </a:r>
          </a:p>
          <a:p>
            <a:r>
              <a:rPr lang="en-GB" sz="2500" dirty="0">
                <a:solidFill>
                  <a:srgbClr val="FF0000"/>
                </a:solidFill>
                <a:latin typeface="Comic Sans MS" panose="030F0702030302020204" pitchFamily="66" charset="0"/>
              </a:rPr>
              <a:t>Suggest reasons why it might be helpful to follow a moral code and why it might be difficult, offering different points of view </a:t>
            </a:r>
          </a:p>
          <a:p>
            <a:pPr marL="0" indent="0">
              <a:buNone/>
            </a:pPr>
            <a:r>
              <a:rPr lang="en-GB" sz="2600" b="1" dirty="0">
                <a:solidFill>
                  <a:schemeClr val="accent6">
                    <a:lumMod val="50000"/>
                  </a:schemeClr>
                </a:solidFill>
                <a:latin typeface="Comic Sans MS" panose="030F0702030302020204" pitchFamily="66" charset="0"/>
              </a:rPr>
              <a:t>Make connections:</a:t>
            </a:r>
            <a:endParaRPr lang="en-GB" sz="2600" dirty="0">
              <a:solidFill>
                <a:schemeClr val="accent6">
                  <a:lumMod val="50000"/>
                </a:schemeClr>
              </a:solidFill>
              <a:latin typeface="Comic Sans MS" panose="030F0702030302020204" pitchFamily="66" charset="0"/>
            </a:endParaRPr>
          </a:p>
          <a:p>
            <a:r>
              <a:rPr lang="en-GB" sz="2500" dirty="0">
                <a:solidFill>
                  <a:schemeClr val="accent6">
                    <a:lumMod val="50000"/>
                  </a:schemeClr>
                </a:solidFill>
                <a:latin typeface="Comic Sans MS" panose="030F0702030302020204" pitchFamily="66" charset="0"/>
              </a:rPr>
              <a:t>Raise important questions and suggest answers about how and why people should be good </a:t>
            </a:r>
          </a:p>
          <a:p>
            <a:r>
              <a:rPr lang="en-GB" sz="2500" dirty="0">
                <a:solidFill>
                  <a:schemeClr val="accent6">
                    <a:lumMod val="50000"/>
                  </a:schemeClr>
                </a:solidFill>
                <a:latin typeface="Comic Sans MS" panose="030F0702030302020204" pitchFamily="66" charset="0"/>
              </a:rPr>
              <a:t> Make connections between the values studied and their own lives, and their importance in the world today, giving good reasons for their views. </a:t>
            </a: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a:t>Lent and Easter Week</a:t>
            </a:r>
            <a:endParaRPr lang="en-GB" u="sng" dirty="0"/>
          </a:p>
        </p:txBody>
      </p:sp>
      <p:pic>
        <p:nvPicPr>
          <p:cNvPr id="2" name="Picture 2" descr="good v bad - HapaKenya">
            <a:extLst>
              <a:ext uri="{FF2B5EF4-FFF2-40B4-BE49-F238E27FC236}">
                <a16:creationId xmlns:a16="http://schemas.microsoft.com/office/drawing/2014/main" id="{ED9402E1-A8F7-4CB6-A97A-7463DB0DFA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276" y="5104436"/>
            <a:ext cx="1765772" cy="1100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66FF"/>
          </a:solidFill>
        </p:spPr>
        <p:txBody>
          <a:bodyPr/>
          <a:lstStyle/>
          <a:p>
            <a:r>
              <a:rPr lang="en-GB" sz="2400" u="sng" dirty="0">
                <a:latin typeface="Comic Sans MS" panose="030F0702030302020204" pitchFamily="66" charset="0"/>
              </a:rPr>
              <a:t>Jewish and Christian Ten Commandments</a:t>
            </a:r>
            <a:endParaRPr lang="en-GB" u="sng" dirty="0">
              <a:latin typeface="Comic Sans MS" panose="030F0702030302020204" pitchFamily="66" charset="0"/>
            </a:endParaRPr>
          </a:p>
        </p:txBody>
      </p:sp>
      <p:sp>
        <p:nvSpPr>
          <p:cNvPr id="3" name="Content Placeholder 2"/>
          <p:cNvSpPr>
            <a:spLocks noGrp="1"/>
          </p:cNvSpPr>
          <p:nvPr>
            <p:ph sz="half" idx="1"/>
          </p:nvPr>
        </p:nvSpPr>
        <p:spPr>
          <a:xfrm>
            <a:off x="800100" y="1825625"/>
            <a:ext cx="5181600" cy="4351338"/>
          </a:xfrm>
          <a:solidFill>
            <a:srgbClr val="6666FF"/>
          </a:solidFill>
        </p:spPr>
        <p:txBody>
          <a:bodyPr>
            <a:normAutofit/>
          </a:bodyPr>
          <a:lstStyle/>
          <a:p>
            <a:pPr marL="0" indent="0">
              <a:buNone/>
            </a:pPr>
            <a:r>
              <a:rPr lang="en-GB" sz="2400" u="sng" dirty="0">
                <a:latin typeface="Comic Sans MS" panose="030F0702030302020204" pitchFamily="66" charset="0"/>
              </a:rPr>
              <a:t>Christian values shown in the Bible</a:t>
            </a:r>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sz="2400" u="sng" dirty="0">
                <a:latin typeface="Comic Sans MS" panose="030F0702030302020204" pitchFamily="66" charset="0"/>
              </a:rPr>
              <a:t>The Golden Rule </a:t>
            </a:r>
          </a:p>
          <a:p>
            <a:pPr marL="0" indent="0">
              <a:buNone/>
            </a:pPr>
            <a:r>
              <a:rPr lang="en-GB" sz="2400" u="sng" dirty="0">
                <a:latin typeface="Comic Sans MS" panose="030F0702030302020204" pitchFamily="66" charset="0"/>
              </a:rPr>
              <a:t>			Humanism</a:t>
            </a:r>
            <a:endParaRPr lang="en-GB" sz="2400" u="sng" dirty="0"/>
          </a:p>
          <a:p>
            <a:pPr marL="0" indent="0">
              <a:buNone/>
            </a:pPr>
            <a:endParaRPr lang="en-GB" sz="4400" u="sng" dirty="0"/>
          </a:p>
        </p:txBody>
      </p:sp>
      <p:sp>
        <p:nvSpPr>
          <p:cNvPr id="5" name="AutoShape 2" descr="Jesus Blesses the Children – Mission Bible Class">
            <a:extLst>
              <a:ext uri="{FF2B5EF4-FFF2-40B4-BE49-F238E27FC236}">
                <a16:creationId xmlns:a16="http://schemas.microsoft.com/office/drawing/2014/main" id="{D49ECDB7-08F5-4224-B39E-62348BBE022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Jesus Blesses the Children – Mission Bible Class">
            <a:extLst>
              <a:ext uri="{FF2B5EF4-FFF2-40B4-BE49-F238E27FC236}">
                <a16:creationId xmlns:a16="http://schemas.microsoft.com/office/drawing/2014/main" id="{8514B7AA-2136-4CB6-8CFF-8E5BC45E3A6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Liberty and the Golden Rule — Confessions of a Supply-Side Liberal">
            <a:extLst>
              <a:ext uri="{FF2B5EF4-FFF2-40B4-BE49-F238E27FC236}">
                <a16:creationId xmlns:a16="http://schemas.microsoft.com/office/drawing/2014/main" id="{C5E9F420-30C1-4836-8A4E-301A4D264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7950" y="2420468"/>
            <a:ext cx="2365105" cy="303206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The Ten Commandments (TV Mini Series 2006) - IMDb">
            <a:extLst>
              <a:ext uri="{FF2B5EF4-FFF2-40B4-BE49-F238E27FC236}">
                <a16:creationId xmlns:a16="http://schemas.microsoft.com/office/drawing/2014/main" id="{4F2B2F8E-CB60-48AF-BF09-1CE8D6EE3BB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535" t="8734" r="9279" b="9238"/>
          <a:stretch/>
        </p:blipFill>
        <p:spPr bwMode="auto">
          <a:xfrm>
            <a:off x="7314551" y="365124"/>
            <a:ext cx="1119641" cy="132556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umanists UK on Twitter: &amp;quot;What is humanism, you ask?… &amp;quot;">
            <a:extLst>
              <a:ext uri="{FF2B5EF4-FFF2-40B4-BE49-F238E27FC236}">
                <a16:creationId xmlns:a16="http://schemas.microsoft.com/office/drawing/2014/main" id="{4548F2BF-7D65-42FE-885F-490DB745FCA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88805" y="2751049"/>
            <a:ext cx="2623316" cy="270148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he Fruit of the Ruach (Spirit) Is His Work – Not Ours | Gone Fishin&amp;#39;">
            <a:extLst>
              <a:ext uri="{FF2B5EF4-FFF2-40B4-BE49-F238E27FC236}">
                <a16:creationId xmlns:a16="http://schemas.microsoft.com/office/drawing/2014/main" id="{327F8457-CBCA-475B-A108-C02E0C739D9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9879" y="2271889"/>
            <a:ext cx="1938867" cy="193886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The Good Samaritan, 2017 — The Works of George MacDonald">
            <a:extLst>
              <a:ext uri="{FF2B5EF4-FFF2-40B4-BE49-F238E27FC236}">
                <a16:creationId xmlns:a16="http://schemas.microsoft.com/office/drawing/2014/main" id="{B0B73360-913D-42BB-AA07-61D1A25C3E3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02521" y="2307166"/>
            <a:ext cx="1357553" cy="18683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8F41018-7F79-4FFD-AE71-F13B9A8DDC72}"/>
              </a:ext>
            </a:extLst>
          </p:cNvPr>
          <p:cNvSpPr txBox="1"/>
          <p:nvPr/>
        </p:nvSpPr>
        <p:spPr>
          <a:xfrm>
            <a:off x="4176890" y="4310414"/>
            <a:ext cx="1653822" cy="1200329"/>
          </a:xfrm>
          <a:prstGeom prst="rect">
            <a:avLst/>
          </a:prstGeom>
          <a:noFill/>
        </p:spPr>
        <p:txBody>
          <a:bodyPr wrap="square" rtlCol="0">
            <a:spAutoFit/>
          </a:bodyPr>
          <a:lstStyle/>
          <a:p>
            <a:r>
              <a:rPr lang="en-GB" dirty="0"/>
              <a:t>The Good Samaritan story shows the value of love</a:t>
            </a:r>
          </a:p>
        </p:txBody>
      </p:sp>
      <p:pic>
        <p:nvPicPr>
          <p:cNvPr id="2058" name="Picture 10" descr="Crucifixion of Jesus - Wikipedia">
            <a:extLst>
              <a:ext uri="{FF2B5EF4-FFF2-40B4-BE49-F238E27FC236}">
                <a16:creationId xmlns:a16="http://schemas.microsoft.com/office/drawing/2014/main" id="{0AFD519B-2C14-4329-A277-6A944DA9533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1135944" y="4345693"/>
            <a:ext cx="1146908" cy="1710267"/>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41F241D3-B17B-439B-87E2-27261022667D}"/>
              </a:ext>
            </a:extLst>
          </p:cNvPr>
          <p:cNvSpPr txBox="1"/>
          <p:nvPr/>
        </p:nvSpPr>
        <p:spPr>
          <a:xfrm>
            <a:off x="2436815" y="4520609"/>
            <a:ext cx="1653822" cy="369332"/>
          </a:xfrm>
          <a:prstGeom prst="rect">
            <a:avLst/>
          </a:prstGeom>
          <a:noFill/>
        </p:spPr>
        <p:txBody>
          <a:bodyPr wrap="square" rtlCol="0">
            <a:spAutoFit/>
          </a:bodyPr>
          <a:lstStyle/>
          <a:p>
            <a:r>
              <a:rPr lang="en-GB" dirty="0"/>
              <a:t>forgiveness</a:t>
            </a:r>
          </a:p>
        </p:txBody>
      </p:sp>
    </p:spTree>
    <p:extLst>
      <p:ext uri="{BB962C8B-B14F-4D97-AF65-F5344CB8AC3E}">
        <p14:creationId xmlns:p14="http://schemas.microsoft.com/office/powerpoint/2010/main" val="4026280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345</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Year 5 Religious Education Knowledge Organiser Summer 2 What matters most to Humanists and Christians? Religious Education explores big questions about life, to find out what people  believe and what difference this makes to how they live.</vt:lpstr>
      <vt:lpstr>Jewish and Christian Ten Commandments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LNoon@stjohns.worcs.sch.uk</cp:lastModifiedBy>
  <cp:revision>33</cp:revision>
  <dcterms:created xsi:type="dcterms:W3CDTF">2021-01-25T10:46:00Z</dcterms:created>
  <dcterms:modified xsi:type="dcterms:W3CDTF">2021-06-03T07:19:43Z</dcterms:modified>
</cp:coreProperties>
</file>