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95" d="100"/>
          <a:sy n="95" d="100"/>
        </p:scale>
        <p:origin x="100" y="2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07/01/2022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3842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07/01/2022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1382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07/01/2022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9990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07/01/2022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3117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07/01/2022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1537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07/01/2022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6833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07/01/2022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7882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07/01/2022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586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07/01/2022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3458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07/01/2022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606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07/01/2022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18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EE1A0D-C730-4CA4-B7E4-DA8E1DB4808D}" type="datetimeFigureOut">
              <a:rPr lang="en-GB" smtClean="0"/>
              <a:t>07/01/2022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5353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gif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 fontScale="90000"/>
          </a:bodyPr>
          <a:lstStyle/>
          <a:p>
            <a:br>
              <a:rPr lang="en-GB" sz="2000" dirty="0">
                <a:latin typeface="Comic Sans MS" panose="030F0702030302020204" pitchFamily="66" charset="0"/>
              </a:rPr>
            </a:br>
            <a:r>
              <a:rPr lang="en-GB" sz="2000" dirty="0">
                <a:latin typeface="Comic Sans MS" panose="030F0702030302020204" pitchFamily="66" charset="0"/>
              </a:rPr>
              <a:t>Year 4 Religious Education Knowledge Organiser</a:t>
            </a:r>
            <a:br>
              <a:rPr lang="en-GB" sz="3600" dirty="0">
                <a:latin typeface="Comic Sans MS" panose="030F0702030302020204" pitchFamily="66" charset="0"/>
              </a:rPr>
            </a:br>
            <a:r>
              <a:rPr lang="en-GB" sz="2700" dirty="0">
                <a:latin typeface="Comic Sans MS" panose="030F0702030302020204" pitchFamily="66" charset="0"/>
              </a:rPr>
              <a:t>Spring 1 What does it mean to be a Hindu in Britain today?</a:t>
            </a:r>
            <a:br>
              <a:rPr lang="en-GB" sz="2700" dirty="0">
                <a:latin typeface="Comic Sans MS" panose="030F0702030302020204" pitchFamily="66" charset="0"/>
              </a:rPr>
            </a:b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Religious Education explores big questions about life, to find out what people believe and </a:t>
            </a:r>
            <a:b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difference this makes to how they live.</a:t>
            </a:r>
            <a:b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sz="2700" dirty="0">
              <a:latin typeface="Comic Sans MS" panose="030F0702030302020204" pitchFamily="66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3297" cy="4501638"/>
          </a:xfrm>
          <a:solidFill>
            <a:srgbClr val="FFFF00"/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u="sng" dirty="0">
                <a:latin typeface="Comic Sans MS" panose="030F0702030302020204" pitchFamily="66" charset="0"/>
              </a:rPr>
              <a:t>Key Vocabulary and Terms</a:t>
            </a:r>
          </a:p>
          <a:p>
            <a:r>
              <a:rPr lang="en-GB" sz="1700" dirty="0">
                <a:latin typeface="Comic Sans MS" panose="030F0702030302020204" pitchFamily="66" charset="0"/>
              </a:rPr>
              <a:t>Hindu</a:t>
            </a:r>
            <a:r>
              <a:rPr lang="en-GB" dirty="0">
                <a:latin typeface="Comic Sans MS" panose="030F0702030302020204" pitchFamily="66" charset="0"/>
              </a:rPr>
              <a:t>-</a:t>
            </a:r>
            <a:r>
              <a:rPr lang="en-GB" sz="1300" dirty="0">
                <a:latin typeface="Comic Sans MS" panose="030F0702030302020204" pitchFamily="66" charset="0"/>
              </a:rPr>
              <a:t>A person who follows and believes in the teachings of Hinduism</a:t>
            </a:r>
          </a:p>
          <a:p>
            <a:r>
              <a:rPr lang="en-GB" sz="1700" dirty="0">
                <a:latin typeface="Comic Sans MS" panose="030F0702030302020204" pitchFamily="66" charset="0"/>
              </a:rPr>
              <a:t>Brahman (God) </a:t>
            </a:r>
            <a:r>
              <a:rPr lang="en-GB" sz="1300" dirty="0">
                <a:latin typeface="Comic Sans MS" panose="030F0702030302020204" pitchFamily="66" charset="0"/>
              </a:rPr>
              <a:t>Hindu belief in the ultimate being whose spirit is in everything</a:t>
            </a:r>
          </a:p>
          <a:p>
            <a:r>
              <a:rPr lang="en-GB" sz="1700" dirty="0">
                <a:latin typeface="Comic Sans MS" panose="030F0702030302020204" pitchFamily="66" charset="0"/>
              </a:rPr>
              <a:t>Puja</a:t>
            </a:r>
            <a:r>
              <a:rPr lang="en-GB" sz="2400" dirty="0">
                <a:latin typeface="Comic Sans MS" panose="030F0702030302020204" pitchFamily="66" charset="0"/>
              </a:rPr>
              <a:t>-</a:t>
            </a:r>
            <a:r>
              <a:rPr lang="en-GB" sz="1200" dirty="0">
                <a:latin typeface="Comic Sans MS" panose="030F0702030302020204" pitchFamily="66" charset="0"/>
              </a:rPr>
              <a:t>a worship ritual performed by Hindus</a:t>
            </a:r>
          </a:p>
          <a:p>
            <a:r>
              <a:rPr lang="en-GB" sz="1700" dirty="0">
                <a:latin typeface="Comic Sans MS" panose="030F0702030302020204" pitchFamily="66" charset="0"/>
              </a:rPr>
              <a:t>Diwali</a:t>
            </a:r>
            <a:r>
              <a:rPr lang="en-GB" sz="1300" dirty="0">
                <a:latin typeface="Comic Sans MS" panose="030F0702030302020204" pitchFamily="66" charset="0"/>
              </a:rPr>
              <a:t> a five day festival of lights, celebrated by Hindus, Sikhs and Jains</a:t>
            </a:r>
          </a:p>
          <a:p>
            <a:r>
              <a:rPr lang="en-GB" sz="1700" dirty="0">
                <a:latin typeface="Comic Sans MS" panose="030F0702030302020204" pitchFamily="66" charset="0"/>
              </a:rPr>
              <a:t>bhajans</a:t>
            </a:r>
            <a:r>
              <a:rPr lang="en-GB" sz="2400" dirty="0">
                <a:latin typeface="Comic Sans MS" panose="030F0702030302020204" pitchFamily="66" charset="0"/>
              </a:rPr>
              <a:t>-</a:t>
            </a:r>
            <a:r>
              <a:rPr lang="en-GB" sz="1300" dirty="0">
                <a:latin typeface="Comic Sans MS" panose="030F0702030302020204" pitchFamily="66" charset="0"/>
              </a:rPr>
              <a:t>Hindu worship songs</a:t>
            </a:r>
          </a:p>
          <a:p>
            <a:r>
              <a:rPr lang="en-GB" sz="1700" dirty="0">
                <a:latin typeface="Comic Sans MS" panose="030F0702030302020204" pitchFamily="66" charset="0"/>
              </a:rPr>
              <a:t>diva lamp-a </a:t>
            </a:r>
            <a:r>
              <a:rPr lang="en-GB" sz="1300" dirty="0">
                <a:latin typeface="Comic Sans MS" panose="030F0702030302020204" pitchFamily="66" charset="0"/>
              </a:rPr>
              <a:t>lamp with a flame used during worship</a:t>
            </a:r>
          </a:p>
          <a:p>
            <a:r>
              <a:rPr lang="en-GB" sz="1700" dirty="0">
                <a:latin typeface="Comic Sans MS" panose="030F0702030302020204" pitchFamily="66" charset="0"/>
              </a:rPr>
              <a:t>Aarti</a:t>
            </a:r>
            <a:r>
              <a:rPr lang="en-GB" sz="2200" dirty="0">
                <a:latin typeface="Comic Sans MS" panose="030F0702030302020204" pitchFamily="66" charset="0"/>
              </a:rPr>
              <a:t>-</a:t>
            </a:r>
            <a:r>
              <a:rPr lang="en-GB" sz="1300" dirty="0">
                <a:latin typeface="Comic Sans MS" panose="030F0702030302020204" pitchFamily="66" charset="0"/>
              </a:rPr>
              <a:t>light which restores darkness</a:t>
            </a:r>
          </a:p>
          <a:p>
            <a:r>
              <a:rPr lang="en-GB" sz="1700" dirty="0">
                <a:latin typeface="Comic Sans MS" panose="030F0702030302020204" pitchFamily="66" charset="0"/>
              </a:rPr>
              <a:t>dharma</a:t>
            </a:r>
            <a:r>
              <a:rPr lang="en-GB" sz="1300" dirty="0">
                <a:latin typeface="Comic Sans MS" panose="030F0702030302020204" pitchFamily="66" charset="0"/>
              </a:rPr>
              <a:t>-describes a Hindu’s whole way of life, religious and moral law</a:t>
            </a:r>
          </a:p>
          <a:p>
            <a:r>
              <a:rPr lang="en-GB" sz="1700" dirty="0" err="1">
                <a:latin typeface="Comic Sans MS" panose="030F0702030302020204" pitchFamily="66" charset="0"/>
              </a:rPr>
              <a:t>sanatana</a:t>
            </a:r>
            <a:r>
              <a:rPr lang="en-GB" sz="1700" dirty="0">
                <a:latin typeface="Comic Sans MS" panose="030F0702030302020204" pitchFamily="66" charset="0"/>
              </a:rPr>
              <a:t> dharma</a:t>
            </a:r>
            <a:r>
              <a:rPr lang="en-GB" sz="1300" dirty="0">
                <a:latin typeface="Comic Sans MS" panose="030F0702030302020204" pitchFamily="66" charset="0"/>
              </a:rPr>
              <a:t>-eternal or absolute set of duties/practices for Hindus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283926" cy="4501639"/>
          </a:xfrm>
          <a:solidFill>
            <a:srgbClr val="6666FF"/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u="sng" dirty="0">
                <a:latin typeface="Comic Sans MS" panose="030F0702030302020204" pitchFamily="66" charset="0"/>
              </a:rPr>
              <a:t>What we will learn</a:t>
            </a:r>
          </a:p>
          <a:p>
            <a:pPr marL="0" indent="0">
              <a:buNone/>
            </a:pPr>
            <a:r>
              <a:rPr lang="en-GB" sz="1300" b="1" dirty="0">
                <a:solidFill>
                  <a:srgbClr val="7030A0"/>
                </a:solidFill>
                <a:latin typeface="Comic Sans MS" panose="030F0702030302020204" pitchFamily="66" charset="0"/>
              </a:rPr>
              <a:t>Making sense of belief</a:t>
            </a:r>
            <a:endParaRPr lang="en-GB" sz="1300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r>
              <a:rPr lang="en-GB" sz="1300" dirty="0">
                <a:solidFill>
                  <a:srgbClr val="7030A0"/>
                </a:solidFill>
                <a:latin typeface="Comic Sans MS" panose="030F0702030302020204" pitchFamily="66" charset="0"/>
              </a:rPr>
              <a:t>Identify the terms dharma, </a:t>
            </a:r>
            <a:r>
              <a:rPr lang="en-GB" sz="1300" dirty="0" err="1">
                <a:solidFill>
                  <a:srgbClr val="7030A0"/>
                </a:solidFill>
                <a:latin typeface="Comic Sans MS" panose="030F0702030302020204" pitchFamily="66" charset="0"/>
              </a:rPr>
              <a:t>Sanatan</a:t>
            </a:r>
            <a:r>
              <a:rPr lang="en-GB" sz="1300" dirty="0">
                <a:solidFill>
                  <a:srgbClr val="7030A0"/>
                </a:solidFill>
                <a:latin typeface="Comic Sans MS" panose="030F0702030302020204" pitchFamily="66" charset="0"/>
              </a:rPr>
              <a:t> Dharma and Hinduism and say what they mean </a:t>
            </a:r>
          </a:p>
          <a:p>
            <a:r>
              <a:rPr lang="en-GB" sz="1300" dirty="0">
                <a:solidFill>
                  <a:srgbClr val="7030A0"/>
                </a:solidFill>
                <a:latin typeface="Comic Sans MS" panose="030F0702030302020204" pitchFamily="66" charset="0"/>
              </a:rPr>
              <a:t> Make links between Hindu practices and the idea that Hinduism is a whole ‘way of life’ (</a:t>
            </a:r>
            <a:r>
              <a:rPr lang="en-GB" sz="1300" i="1" dirty="0">
                <a:solidFill>
                  <a:srgbClr val="7030A0"/>
                </a:solidFill>
                <a:latin typeface="Comic Sans MS" panose="030F0702030302020204" pitchFamily="66" charset="0"/>
              </a:rPr>
              <a:t>dharma</a:t>
            </a:r>
            <a:r>
              <a:rPr lang="en-GB" sz="1300" dirty="0">
                <a:solidFill>
                  <a:srgbClr val="7030A0"/>
                </a:solidFill>
                <a:latin typeface="Comic Sans MS" panose="030F0702030302020204" pitchFamily="66" charset="0"/>
              </a:rPr>
              <a:t>) </a:t>
            </a:r>
          </a:p>
          <a:p>
            <a:pPr marL="0" lvl="0" indent="0">
              <a:buNone/>
            </a:pPr>
            <a:r>
              <a:rPr lang="en-GB" sz="1300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Making connections</a:t>
            </a:r>
          </a:p>
          <a:p>
            <a:r>
              <a:rPr lang="en-GB" sz="1300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Raise questions and suggest answers about what is good about being a Hindu in Britain today, and whether taking part in family and community rituals is a good thing for individuals and society, giving good reasons for their ideas. </a:t>
            </a:r>
          </a:p>
          <a:p>
            <a:pPr marL="0" indent="0">
              <a:buNone/>
            </a:pPr>
            <a:r>
              <a:rPr lang="en-GB" sz="1300" b="1" dirty="0">
                <a:solidFill>
                  <a:srgbClr val="FF0000"/>
                </a:solidFill>
                <a:latin typeface="Comic Sans MS" panose="030F0702030302020204" pitchFamily="66" charset="0"/>
              </a:rPr>
              <a:t>Understanding Impact</a:t>
            </a:r>
            <a:r>
              <a:rPr lang="en-GB" sz="1300" b="1" dirty="0">
                <a:solidFill>
                  <a:schemeClr val="accent6"/>
                </a:solidFill>
                <a:latin typeface="Comic Sans MS" panose="030F0702030302020204" pitchFamily="66" charset="0"/>
              </a:rPr>
              <a:t> </a:t>
            </a:r>
          </a:p>
          <a:p>
            <a:r>
              <a:rPr lang="en-GB" sz="1300" dirty="0">
                <a:solidFill>
                  <a:srgbClr val="FF0000"/>
                </a:solidFill>
                <a:latin typeface="Comic Sans MS" panose="030F0702030302020204" pitchFamily="66" charset="0"/>
              </a:rPr>
              <a:t>Describe how Hindus show their faith within their families in Britain today (e.g. home </a:t>
            </a:r>
            <a:r>
              <a:rPr lang="en-GB" sz="1300" i="1" dirty="0">
                <a:solidFill>
                  <a:srgbClr val="FF0000"/>
                </a:solidFill>
                <a:latin typeface="Comic Sans MS" panose="030F0702030302020204" pitchFamily="66" charset="0"/>
              </a:rPr>
              <a:t>puja</a:t>
            </a:r>
            <a:r>
              <a:rPr lang="en-GB" sz="1300" dirty="0">
                <a:solidFill>
                  <a:srgbClr val="FF0000"/>
                </a:solidFill>
                <a:latin typeface="Comic Sans MS" panose="030F0702030302020204" pitchFamily="66" charset="0"/>
              </a:rPr>
              <a:t>) </a:t>
            </a:r>
          </a:p>
          <a:p>
            <a:r>
              <a:rPr lang="en-GB" sz="1300" dirty="0">
                <a:solidFill>
                  <a:srgbClr val="FF0000"/>
                </a:solidFill>
                <a:latin typeface="Comic Sans MS" panose="030F0702030302020204" pitchFamily="66" charset="0"/>
              </a:rPr>
              <a:t>Describe how Hindus show their faith within their faith communities in Britain today (e.g. </a:t>
            </a:r>
            <a:r>
              <a:rPr lang="en-GB" sz="1300" i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arti</a:t>
            </a:r>
            <a:r>
              <a:rPr lang="en-GB" sz="1300" i="1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GB" sz="1300" dirty="0">
                <a:solidFill>
                  <a:srgbClr val="FF0000"/>
                </a:solidFill>
                <a:latin typeface="Comic Sans MS" panose="030F0702030302020204" pitchFamily="66" charset="0"/>
              </a:rPr>
              <a:t>and </a:t>
            </a:r>
            <a:r>
              <a:rPr lang="en-GB" sz="1300" i="1" dirty="0">
                <a:solidFill>
                  <a:srgbClr val="FF0000"/>
                </a:solidFill>
                <a:latin typeface="Comic Sans MS" panose="030F0702030302020204" pitchFamily="66" charset="0"/>
              </a:rPr>
              <a:t>bhajans </a:t>
            </a:r>
            <a:r>
              <a:rPr lang="en-GB" sz="1300" dirty="0">
                <a:solidFill>
                  <a:srgbClr val="FF0000"/>
                </a:solidFill>
                <a:latin typeface="Comic Sans MS" panose="030F0702030302020204" pitchFamily="66" charset="0"/>
              </a:rPr>
              <a:t>at the </a:t>
            </a:r>
            <a:r>
              <a:rPr lang="en-GB" sz="1300" i="1" dirty="0">
                <a:solidFill>
                  <a:srgbClr val="FF0000"/>
                </a:solidFill>
                <a:latin typeface="Comic Sans MS" panose="030F0702030302020204" pitchFamily="66" charset="0"/>
              </a:rPr>
              <a:t>mandir</a:t>
            </a:r>
            <a:r>
              <a:rPr lang="en-GB" sz="1300" dirty="0">
                <a:solidFill>
                  <a:srgbClr val="FF0000"/>
                </a:solidFill>
                <a:latin typeface="Comic Sans MS" panose="030F0702030302020204" pitchFamily="66" charset="0"/>
              </a:rPr>
              <a:t>; in festivals such as Diwali) </a:t>
            </a:r>
          </a:p>
          <a:p>
            <a:r>
              <a:rPr lang="en-GB" sz="1300" dirty="0">
                <a:solidFill>
                  <a:srgbClr val="FF0000"/>
                </a:solidFill>
                <a:latin typeface="Comic Sans MS" panose="030F0702030302020204" pitchFamily="66" charset="0"/>
              </a:rPr>
              <a:t> Identify some different ways in which Hindus show their faith (e.g. between different communities in Britain, or between Britain and parts of India) </a:t>
            </a:r>
          </a:p>
          <a:p>
            <a:pPr marL="0" indent="0">
              <a:buNone/>
            </a:pPr>
            <a:endParaRPr lang="en-GB" u="sng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361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br>
              <a:rPr lang="en-GB" u="sng" dirty="0">
                <a:latin typeface="Comic Sans MS" panose="030F0702030302020204" pitchFamily="66" charset="0"/>
              </a:rPr>
            </a:b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solidFill>
            <a:srgbClr val="6666FF"/>
          </a:solidFill>
        </p:spPr>
        <p:txBody>
          <a:bodyPr>
            <a:norm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Puja</a:t>
            </a: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r>
              <a:rPr lang="en-GB" sz="2400" dirty="0">
                <a:latin typeface="Comic Sans MS" panose="030F0702030302020204" pitchFamily="66" charset="0"/>
              </a:rPr>
              <a:t>Diwali</a:t>
            </a:r>
          </a:p>
          <a:p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5" name="Content Placeholder 5"/>
          <p:cNvSpPr>
            <a:spLocks noGrp="1"/>
          </p:cNvSpPr>
          <p:nvPr>
            <p:ph sz="half" idx="1"/>
          </p:nvPr>
        </p:nvSpPr>
        <p:spPr>
          <a:solidFill>
            <a:srgbClr val="6666FF"/>
          </a:solidFill>
        </p:spPr>
        <p:txBody>
          <a:bodyPr>
            <a:normAutofit/>
          </a:bodyPr>
          <a:lstStyle/>
          <a:p>
            <a:r>
              <a:rPr lang="en-GB" sz="1800" dirty="0">
                <a:latin typeface="Comic Sans MS" panose="030F0702030302020204" pitchFamily="66" charset="0"/>
              </a:rPr>
              <a:t>Different aspects or sides of God</a:t>
            </a: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03F1EB9-44E0-46D4-BD3D-5495364D5DA8}"/>
              </a:ext>
            </a:extLst>
          </p:cNvPr>
          <p:cNvSpPr txBox="1"/>
          <p:nvPr/>
        </p:nvSpPr>
        <p:spPr>
          <a:xfrm>
            <a:off x="922831" y="450204"/>
            <a:ext cx="101541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Mandir/Hindu Temple</a:t>
            </a:r>
            <a:r>
              <a:rPr lang="en-GB" sz="1600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1AE241E-AE33-4E25-80C2-38712F5D91F2}"/>
              </a:ext>
            </a:extLst>
          </p:cNvPr>
          <p:cNvSpPr txBox="1"/>
          <p:nvPr/>
        </p:nvSpPr>
        <p:spPr>
          <a:xfrm>
            <a:off x="1059467" y="2207731"/>
            <a:ext cx="46442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Brahma, </a:t>
            </a:r>
            <a:r>
              <a:rPr lang="en-GB" sz="1400" dirty="0" err="1">
                <a:latin typeface="Comic Sans MS" panose="030F0702030302020204" pitchFamily="66" charset="0"/>
              </a:rPr>
              <a:t>Laksmi</a:t>
            </a:r>
            <a:r>
              <a:rPr lang="en-GB" sz="1400" dirty="0">
                <a:latin typeface="Comic Sans MS" panose="030F0702030302020204" pitchFamily="66" charset="0"/>
              </a:rPr>
              <a:t>, Parvati, Shiva, Vishnu (left to right)</a:t>
            </a:r>
            <a:r>
              <a:rPr lang="en-GB" dirty="0"/>
              <a:t>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CE88757-5C8D-461A-9FBB-1D60F8057048}"/>
              </a:ext>
            </a:extLst>
          </p:cNvPr>
          <p:cNvSpPr txBox="1"/>
          <p:nvPr/>
        </p:nvSpPr>
        <p:spPr>
          <a:xfrm>
            <a:off x="1059467" y="4043680"/>
            <a:ext cx="416728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Trimurti: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Brahma (creation), Vishnu (preservation), Shiva Nataraja (destruction) (left to right)</a:t>
            </a:r>
            <a:endParaRPr lang="en-GB" dirty="0"/>
          </a:p>
        </p:txBody>
      </p:sp>
      <p:pic>
        <p:nvPicPr>
          <p:cNvPr id="8" name="Picture 4" descr="Brahma Murti | website-2">
            <a:extLst>
              <a:ext uri="{FF2B5EF4-FFF2-40B4-BE49-F238E27FC236}">
                <a16:creationId xmlns:a16="http://schemas.microsoft.com/office/drawing/2014/main" id="{77E653FA-357E-4FD1-9DF6-E7DE626E93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467" y="2615572"/>
            <a:ext cx="658833" cy="875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Brahma Murti | website-2">
            <a:extLst>
              <a:ext uri="{FF2B5EF4-FFF2-40B4-BE49-F238E27FC236}">
                <a16:creationId xmlns:a16="http://schemas.microsoft.com/office/drawing/2014/main" id="{2C7C0AF3-583A-47D0-A036-E5763C6405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002" y="4917281"/>
            <a:ext cx="658833" cy="875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 descr="Painted Hindu LA-1020 Goddess Lakshmi Murti Of Marble, For Worship, Size:  Min. 12 Inch To 150 Inch, | ID: 3824448048">
            <a:extLst>
              <a:ext uri="{FF2B5EF4-FFF2-40B4-BE49-F238E27FC236}">
                <a16:creationId xmlns:a16="http://schemas.microsoft.com/office/drawing/2014/main" id="{3547B0F4-44F7-4E49-BFAE-DA749C6DD9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2835" y="2615788"/>
            <a:ext cx="721116" cy="1006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Parwati idol marble Maa parvati murti marble statue parwarti ji parvati 5  inches idol">
            <a:extLst>
              <a:ext uri="{FF2B5EF4-FFF2-40B4-BE49-F238E27FC236}">
                <a16:creationId xmlns:a16="http://schemas.microsoft.com/office/drawing/2014/main" id="{EDA07BFE-68A7-4CF2-B8C8-4213CCE9F74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16" t="13498" r="16298" b="10403"/>
          <a:stretch/>
        </p:blipFill>
        <p:spPr bwMode="auto">
          <a:xfrm>
            <a:off x="2646141" y="2632412"/>
            <a:ext cx="782859" cy="1006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5B7E8165-1040-4E15-961B-322659195EE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0494" y="2619129"/>
            <a:ext cx="891398" cy="996216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B75A37D1-BFFB-4C64-B396-573BF50A218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2593" y="2665747"/>
            <a:ext cx="902981" cy="902981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1C98C615-EA89-46B3-BE7E-32D6E098201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3393" y="4889365"/>
            <a:ext cx="902981" cy="902981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76058D1F-962E-43FD-BB41-2109089CF11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8910" y="4858551"/>
            <a:ext cx="902982" cy="90298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16D8AF5C-EB13-474F-BBB9-49096964285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4913" y="2252133"/>
            <a:ext cx="1925205" cy="1411817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2AD91797-6691-4DA8-8947-D031DB2FB54B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0358" y="4380529"/>
            <a:ext cx="2098854" cy="1049427"/>
          </a:xfrm>
          <a:prstGeom prst="rect">
            <a:avLst/>
          </a:prstGeom>
        </p:spPr>
      </p:pic>
      <p:pic>
        <p:nvPicPr>
          <p:cNvPr id="1026" name="Picture 2" descr="Mandir: The Temple – Heart Of Hinduism">
            <a:extLst>
              <a:ext uri="{FF2B5EF4-FFF2-40B4-BE49-F238E27FC236}">
                <a16:creationId xmlns:a16="http://schemas.microsoft.com/office/drawing/2014/main" id="{5E889872-814D-47E3-B39C-58D3963C1E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2453" y="354158"/>
            <a:ext cx="1404523" cy="1376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ummer Term Home Learning Tasks - Year 3 RE - Hinduism Week 1 and 2">
            <a:extLst>
              <a:ext uri="{FF2B5EF4-FFF2-40B4-BE49-F238E27FC236}">
                <a16:creationId xmlns:a16="http://schemas.microsoft.com/office/drawing/2014/main" id="{6BB9407A-D324-4BC0-BD22-536523A73B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2831" y="1914700"/>
            <a:ext cx="2879087" cy="2128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Diwali celebrations around the UK - YorkshireLive">
            <a:extLst>
              <a:ext uri="{FF2B5EF4-FFF2-40B4-BE49-F238E27FC236}">
                <a16:creationId xmlns:a16="http://schemas.microsoft.com/office/drawing/2014/main" id="{EEBF8432-4172-4D9A-A46F-A925D6C6EC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6781" y="4317277"/>
            <a:ext cx="2215752" cy="1586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25471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358</Words>
  <Application>Microsoft Office PowerPoint</Application>
  <PresentationFormat>Widescreen</PresentationFormat>
  <Paragraphs>35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Office Theme</vt:lpstr>
      <vt:lpstr> Year 4 Religious Education Knowledge Organiser Spring 1 What does it mean to be a Hindu in Britain today? Religious Education explores big questions about life, to find out what people believe and  what difference this makes to how they live. 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Reception Religious Education Knowledge Organiser Summer 2 What stories are special and why Religious Education explores big questions about life, to find out what people believe and  what difference this makes to how they live.</dc:title>
  <dc:creator>LNoon@stjohns.worcs.sch.uk</dc:creator>
  <cp:lastModifiedBy>Lizzie Perrey</cp:lastModifiedBy>
  <cp:revision>24</cp:revision>
  <dcterms:created xsi:type="dcterms:W3CDTF">2021-06-01T20:04:23Z</dcterms:created>
  <dcterms:modified xsi:type="dcterms:W3CDTF">2022-01-07T14:06:17Z</dcterms:modified>
</cp:coreProperties>
</file>