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36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28/01/2021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28/01/2021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28/01/2021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28/01/2021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a:bodyPr>
          <a:lstStyle/>
          <a:p>
            <a:r>
              <a:rPr lang="en-GB" sz="2000" dirty="0" smtClean="0">
                <a:latin typeface="Comic Sans MS" panose="030F0702030302020204" pitchFamily="66" charset="0"/>
              </a:rPr>
              <a:t>Reception Religious Education Knowledge Organiser</a:t>
            </a:r>
            <a:r>
              <a:rPr lang="en-GB" sz="3600" dirty="0" smtClean="0">
                <a:latin typeface="Comic Sans MS" panose="030F0702030302020204" pitchFamily="66" charset="0"/>
              </a:rPr>
              <a:t/>
            </a:r>
            <a:br>
              <a:rPr lang="en-GB" sz="3600" dirty="0" smtClean="0">
                <a:latin typeface="Comic Sans MS" panose="030F0702030302020204" pitchFamily="66" charset="0"/>
              </a:rPr>
            </a:br>
            <a:r>
              <a:rPr lang="en-GB" sz="2700" dirty="0" smtClean="0">
                <a:latin typeface="Comic Sans MS" panose="030F0702030302020204" pitchFamily="66" charset="0"/>
              </a:rPr>
              <a:t>Spring 2 Why is Easter Special to Christians?</a:t>
            </a:r>
            <a:endParaRPr lang="en-GB" sz="27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fontScale="92500" lnSpcReduction="10000"/>
          </a:bodyPr>
          <a:lstStyle/>
          <a:p>
            <a:pPr marL="0" indent="0">
              <a:buNone/>
            </a:pPr>
            <a:r>
              <a:rPr lang="en-GB" u="sng" dirty="0" smtClean="0">
                <a:latin typeface="Comic Sans MS" panose="030F0702030302020204" pitchFamily="66" charset="0"/>
              </a:rPr>
              <a:t>Key Vocabulary and Terms</a:t>
            </a:r>
          </a:p>
          <a:p>
            <a:r>
              <a:rPr lang="en-GB" sz="2400" dirty="0" smtClean="0">
                <a:latin typeface="Comic Sans MS" panose="030F0702030302020204" pitchFamily="66" charset="0"/>
              </a:rPr>
              <a:t>Christian</a:t>
            </a:r>
            <a:r>
              <a:rPr lang="en-GB" dirty="0" smtClean="0">
                <a:latin typeface="Comic Sans MS" panose="030F0702030302020204" pitchFamily="66" charset="0"/>
              </a:rPr>
              <a:t>-</a:t>
            </a:r>
            <a:r>
              <a:rPr lang="en-GB" sz="1300" dirty="0">
                <a:latin typeface="Comic Sans MS" panose="030F0702030302020204" pitchFamily="66" charset="0"/>
              </a:rPr>
              <a:t>A</a:t>
            </a:r>
            <a:r>
              <a:rPr lang="en-GB" sz="1300" dirty="0" smtClean="0">
                <a:latin typeface="Comic Sans MS" panose="030F0702030302020204" pitchFamily="66" charset="0"/>
              </a:rPr>
              <a:t> person who follows and believes in the teachings of Jesus, God and the Holy Spirit</a:t>
            </a:r>
          </a:p>
          <a:p>
            <a:r>
              <a:rPr lang="en-GB" sz="2400" dirty="0" smtClean="0">
                <a:latin typeface="Comic Sans MS" panose="030F0702030302020204" pitchFamily="66" charset="0"/>
              </a:rPr>
              <a:t>Bible</a:t>
            </a:r>
            <a:r>
              <a:rPr lang="en-GB" dirty="0" smtClean="0">
                <a:latin typeface="Comic Sans MS" panose="030F0702030302020204" pitchFamily="66" charset="0"/>
              </a:rPr>
              <a:t>-</a:t>
            </a:r>
            <a:r>
              <a:rPr lang="en-GB" sz="1300" dirty="0">
                <a:latin typeface="Comic Sans MS" panose="030F0702030302020204" pitchFamily="66" charset="0"/>
              </a:rPr>
              <a:t>T</a:t>
            </a:r>
            <a:r>
              <a:rPr lang="en-GB" sz="1300" dirty="0" smtClean="0">
                <a:latin typeface="Comic Sans MS" panose="030F0702030302020204" pitchFamily="66" charset="0"/>
              </a:rPr>
              <a:t>he holy book that Christians read to learn more and guide them in their beliefs.</a:t>
            </a:r>
          </a:p>
          <a:p>
            <a:r>
              <a:rPr lang="en-GB" sz="2400" dirty="0">
                <a:latin typeface="Comic Sans MS" panose="030F0702030302020204" pitchFamily="66" charset="0"/>
              </a:rPr>
              <a:t>s</a:t>
            </a:r>
            <a:r>
              <a:rPr lang="en-GB" sz="2400" dirty="0" smtClean="0">
                <a:latin typeface="Comic Sans MS" panose="030F0702030302020204" pitchFamily="66" charset="0"/>
              </a:rPr>
              <a:t>alvation</a:t>
            </a:r>
            <a:r>
              <a:rPr lang="en-GB" dirty="0" smtClean="0">
                <a:latin typeface="Comic Sans MS" panose="030F0702030302020204" pitchFamily="66" charset="0"/>
              </a:rPr>
              <a:t>-</a:t>
            </a:r>
            <a:r>
              <a:rPr lang="en-GB" sz="1300" dirty="0" smtClean="0">
                <a:latin typeface="Comic Sans MS" panose="030F0702030302020204" pitchFamily="66" charset="0"/>
              </a:rPr>
              <a:t>Christian</a:t>
            </a:r>
            <a:r>
              <a:rPr lang="en-GB" dirty="0" smtClean="0">
                <a:latin typeface="Comic Sans MS" panose="030F0702030302020204" pitchFamily="66" charset="0"/>
              </a:rPr>
              <a:t> </a:t>
            </a:r>
            <a:r>
              <a:rPr lang="en-GB" sz="1300" dirty="0" smtClean="0">
                <a:latin typeface="Comic Sans MS" panose="030F0702030302020204" pitchFamily="66" charset="0"/>
              </a:rPr>
              <a:t>belief in being rescued by God from the things they have done wrong</a:t>
            </a:r>
          </a:p>
          <a:p>
            <a:r>
              <a:rPr lang="en-GB" sz="2400" dirty="0" smtClean="0">
                <a:latin typeface="Comic Sans MS" panose="030F0702030302020204" pitchFamily="66" charset="0"/>
              </a:rPr>
              <a:t>Easter</a:t>
            </a:r>
            <a:r>
              <a:rPr lang="en-GB" sz="1300" dirty="0" smtClean="0">
                <a:latin typeface="Comic Sans MS" panose="030F0702030302020204" pitchFamily="66" charset="0"/>
              </a:rPr>
              <a:t>-A Christian </a:t>
            </a:r>
            <a:r>
              <a:rPr lang="en-GB" sz="1300" dirty="0">
                <a:latin typeface="Comic Sans MS" panose="030F0702030302020204" pitchFamily="66" charset="0"/>
              </a:rPr>
              <a:t>holiday that celebrates the belief in the resurrection of Christ</a:t>
            </a:r>
          </a:p>
          <a:p>
            <a:r>
              <a:rPr lang="en-GB" dirty="0" smtClean="0">
                <a:latin typeface="Comic Sans MS" panose="030F0702030302020204" pitchFamily="66" charset="0"/>
              </a:rPr>
              <a:t> </a:t>
            </a:r>
            <a:r>
              <a:rPr lang="en-GB" sz="2400" dirty="0" smtClean="0">
                <a:latin typeface="Comic Sans MS" panose="030F0702030302020204" pitchFamily="66" charset="0"/>
              </a:rPr>
              <a:t>Lent</a:t>
            </a:r>
            <a:r>
              <a:rPr lang="en-GB" dirty="0" smtClean="0">
                <a:latin typeface="Comic Sans MS" panose="030F0702030302020204" pitchFamily="66" charset="0"/>
              </a:rPr>
              <a:t>-</a:t>
            </a:r>
            <a:r>
              <a:rPr lang="en-GB" sz="1300" dirty="0">
                <a:latin typeface="Comic Sans MS" panose="030F0702030302020204" pitchFamily="66" charset="0"/>
              </a:rPr>
              <a:t>B</a:t>
            </a:r>
            <a:r>
              <a:rPr lang="en-GB" sz="1300" dirty="0" smtClean="0">
                <a:latin typeface="Comic Sans MS" panose="030F0702030302020204" pitchFamily="66" charset="0"/>
              </a:rPr>
              <a:t>egins on Ash Wednesday and ends on Easter Sunday</a:t>
            </a:r>
          </a:p>
          <a:p>
            <a:r>
              <a:rPr lang="en-GB" sz="2400" dirty="0" smtClean="0">
                <a:latin typeface="Comic Sans MS" panose="030F0702030302020204" pitchFamily="66" charset="0"/>
              </a:rPr>
              <a:t>Jesus/Messiah/Christ</a:t>
            </a:r>
            <a:r>
              <a:rPr lang="en-GB" dirty="0" smtClean="0">
                <a:latin typeface="Comic Sans MS" panose="030F0702030302020204" pitchFamily="66" charset="0"/>
              </a:rPr>
              <a:t>-</a:t>
            </a:r>
            <a:r>
              <a:rPr lang="en-GB" sz="1200" dirty="0">
                <a:latin typeface="Comic Sans MS" panose="030F0702030302020204" pitchFamily="66" charset="0"/>
              </a:rPr>
              <a:t>C</a:t>
            </a:r>
            <a:r>
              <a:rPr lang="en-GB" sz="1200" dirty="0" smtClean="0">
                <a:latin typeface="Comic Sans MS" panose="030F0702030302020204" pitchFamily="66" charset="0"/>
              </a:rPr>
              <a:t>hristians believe that he is the Messiah, God in the flesh, the one who has come to save them.</a:t>
            </a:r>
            <a:endParaRPr lang="en-GB" dirty="0" smtClean="0">
              <a:latin typeface="Comic Sans MS" panose="030F0702030302020204" pitchFamily="66" charset="0"/>
            </a:endParaRPr>
          </a:p>
          <a:p>
            <a:r>
              <a:rPr lang="en-GB" sz="2400" dirty="0">
                <a:latin typeface="Comic Sans MS" panose="030F0702030302020204" pitchFamily="66" charset="0"/>
              </a:rPr>
              <a:t>d</a:t>
            </a:r>
            <a:r>
              <a:rPr lang="en-GB" sz="2400" smtClean="0">
                <a:latin typeface="Comic Sans MS" panose="030F0702030302020204" pitchFamily="66" charset="0"/>
              </a:rPr>
              <a:t>isciples</a:t>
            </a:r>
            <a:r>
              <a:rPr lang="en-GB" smtClean="0">
                <a:latin typeface="Comic Sans MS" panose="030F0702030302020204" pitchFamily="66" charset="0"/>
              </a:rPr>
              <a:t>-</a:t>
            </a:r>
            <a:r>
              <a:rPr lang="en-GB" sz="1200" smtClean="0">
                <a:latin typeface="Comic Sans MS" panose="030F0702030302020204" pitchFamily="66" charset="0"/>
              </a:rPr>
              <a:t>Jesus </a:t>
            </a:r>
            <a:r>
              <a:rPr lang="en-GB" sz="1200" dirty="0" smtClean="0">
                <a:latin typeface="Comic Sans MS" panose="030F0702030302020204" pitchFamily="66" charset="0"/>
              </a:rPr>
              <a:t>chose 12 men to help him share the news about Christianity.</a:t>
            </a:r>
            <a:endParaRPr lang="en-GB" dirty="0" smtClean="0">
              <a:latin typeface="Comic Sans MS" panose="030F0702030302020204" pitchFamily="66" charset="0"/>
            </a:endParaRPr>
          </a:p>
          <a:p>
            <a:endParaRPr lang="en-GB" dirty="0"/>
          </a:p>
        </p:txBody>
      </p:sp>
      <p:sp>
        <p:nvSpPr>
          <p:cNvPr id="6" name="Content Placeholder 5"/>
          <p:cNvSpPr>
            <a:spLocks noGrp="1"/>
          </p:cNvSpPr>
          <p:nvPr>
            <p:ph sz="half" idx="2"/>
          </p:nvPr>
        </p:nvSpPr>
        <p:spPr>
          <a:xfrm>
            <a:off x="6172200" y="1825624"/>
            <a:ext cx="5283926" cy="4501639"/>
          </a:xfrm>
          <a:solidFill>
            <a:srgbClr val="6666FF"/>
          </a:solidFill>
        </p:spPr>
        <p:txBody>
          <a:bodyPr>
            <a:normAutofit fontScale="92500" lnSpcReduction="10000"/>
          </a:bodyPr>
          <a:lstStyle/>
          <a:p>
            <a:pPr marL="0" indent="0">
              <a:buNone/>
            </a:pPr>
            <a:r>
              <a:rPr lang="en-GB" u="sng" dirty="0" smtClean="0">
                <a:latin typeface="Comic Sans MS" panose="030F0702030302020204" pitchFamily="66" charset="0"/>
              </a:rPr>
              <a:t>What we will learn</a:t>
            </a:r>
          </a:p>
          <a:p>
            <a:pPr marL="0" indent="0">
              <a:buNone/>
            </a:pPr>
            <a:r>
              <a:rPr lang="en-GB" sz="1500" b="1" dirty="0">
                <a:solidFill>
                  <a:srgbClr val="7030A0"/>
                </a:solidFill>
                <a:latin typeface="Comic Sans MS" panose="030F0702030302020204" pitchFamily="66" charset="0"/>
              </a:rPr>
              <a:t>Making sense of belief</a:t>
            </a:r>
            <a:endParaRPr lang="en-GB" sz="1500" dirty="0">
              <a:solidFill>
                <a:srgbClr val="7030A0"/>
              </a:solidFill>
              <a:latin typeface="Comic Sans MS" panose="030F0702030302020204" pitchFamily="66" charset="0"/>
            </a:endParaRPr>
          </a:p>
          <a:p>
            <a:r>
              <a:rPr lang="en-GB" sz="1300" dirty="0">
                <a:solidFill>
                  <a:srgbClr val="7030A0"/>
                </a:solidFill>
                <a:latin typeface="Comic Sans MS" panose="030F0702030302020204" pitchFamily="66" charset="0"/>
              </a:rPr>
              <a:t>Recognise and retell stories connected with celebration of Easter </a:t>
            </a:r>
          </a:p>
          <a:p>
            <a:r>
              <a:rPr lang="en-GB" sz="1300" dirty="0">
                <a:solidFill>
                  <a:srgbClr val="7030A0"/>
                </a:solidFill>
                <a:latin typeface="Comic Sans MS" panose="030F0702030302020204" pitchFamily="66" charset="0"/>
              </a:rPr>
              <a:t>Say why Easter is a special time for Christians </a:t>
            </a:r>
            <a:endParaRPr lang="en-GB" sz="1300" dirty="0" smtClean="0">
              <a:solidFill>
                <a:srgbClr val="7030A0"/>
              </a:solidFill>
              <a:latin typeface="Comic Sans MS" panose="030F0702030302020204" pitchFamily="66" charset="0"/>
            </a:endParaRPr>
          </a:p>
          <a:p>
            <a:pPr marL="0" indent="0">
              <a:buNone/>
            </a:pPr>
            <a:r>
              <a:rPr lang="en-GB" sz="1500" dirty="0">
                <a:solidFill>
                  <a:schemeClr val="accent6"/>
                </a:solidFill>
                <a:latin typeface="Comic Sans MS" panose="030F0702030302020204" pitchFamily="66" charset="0"/>
              </a:rPr>
              <a:t>Making </a:t>
            </a:r>
            <a:r>
              <a:rPr lang="en-GB" sz="1500" dirty="0" smtClean="0">
                <a:solidFill>
                  <a:schemeClr val="accent6"/>
                </a:solidFill>
                <a:latin typeface="Comic Sans MS" panose="030F0702030302020204" pitchFamily="66" charset="0"/>
              </a:rPr>
              <a:t>connections</a:t>
            </a:r>
          </a:p>
          <a:p>
            <a:r>
              <a:rPr lang="en-GB" sz="1300" dirty="0">
                <a:solidFill>
                  <a:schemeClr val="accent6"/>
                </a:solidFill>
                <a:latin typeface="Comic Sans MS" panose="030F0702030302020204" pitchFamily="66" charset="0"/>
              </a:rPr>
              <a:t>Talk about ideas of new life in nature </a:t>
            </a:r>
            <a:endParaRPr lang="en-GB" sz="1300" dirty="0" smtClean="0">
              <a:solidFill>
                <a:schemeClr val="accent6"/>
              </a:solidFill>
              <a:latin typeface="Comic Sans MS" panose="030F0702030302020204" pitchFamily="66" charset="0"/>
            </a:endParaRPr>
          </a:p>
          <a:p>
            <a:pPr marL="0" indent="0">
              <a:buNone/>
            </a:pPr>
            <a:r>
              <a:rPr lang="en-GB" sz="1400" b="1" dirty="0" smtClean="0">
                <a:solidFill>
                  <a:srgbClr val="FF0000"/>
                </a:solidFill>
                <a:latin typeface="Comic Sans MS" panose="030F0702030302020204" pitchFamily="66" charset="0"/>
              </a:rPr>
              <a:t>Understanding Impact</a:t>
            </a:r>
            <a:r>
              <a:rPr lang="en-GB" sz="1300" b="1" dirty="0" smtClean="0">
                <a:solidFill>
                  <a:schemeClr val="accent6"/>
                </a:solidFill>
                <a:latin typeface="Comic Sans MS" panose="030F0702030302020204" pitchFamily="66" charset="0"/>
              </a:rPr>
              <a:t> </a:t>
            </a:r>
          </a:p>
          <a:p>
            <a:r>
              <a:rPr lang="en-GB" sz="1300" dirty="0">
                <a:solidFill>
                  <a:srgbClr val="FF0000"/>
                </a:solidFill>
                <a:latin typeface="Comic Sans MS" panose="030F0702030302020204" pitchFamily="66" charset="0"/>
              </a:rPr>
              <a:t>Recognise some symbols Christians use during Holy Week, e.g. palm leaves, cross, eggs, etc., </a:t>
            </a:r>
            <a:r>
              <a:rPr lang="en-GB" sz="1300" dirty="0">
                <a:solidFill>
                  <a:schemeClr val="accent6"/>
                </a:solidFill>
                <a:latin typeface="Comic Sans MS" panose="030F0702030302020204" pitchFamily="66" charset="0"/>
              </a:rPr>
              <a:t>and make connections with signs of new life in nature  </a:t>
            </a:r>
          </a:p>
          <a:p>
            <a:r>
              <a:rPr lang="en-GB" sz="1300" dirty="0">
                <a:solidFill>
                  <a:srgbClr val="FF0000"/>
                </a:solidFill>
                <a:latin typeface="Comic Sans MS" panose="030F0702030302020204" pitchFamily="66" charset="0"/>
              </a:rPr>
              <a:t>Talk about some ways Christians remember these stories at Easter</a:t>
            </a:r>
            <a:endParaRPr lang="en-GB" sz="1300" b="1" dirty="0">
              <a:solidFill>
                <a:srgbClr val="FF0000"/>
              </a:solidFill>
              <a:latin typeface="Comic Sans MS" panose="030F0702030302020204" pitchFamily="66" charset="0"/>
            </a:endParaRPr>
          </a:p>
          <a:p>
            <a:pPr marL="0" indent="0">
              <a:buNone/>
            </a:pPr>
            <a:endParaRPr lang="en-GB" sz="1500" dirty="0">
              <a:solidFill>
                <a:schemeClr val="accent6"/>
              </a:solidFill>
              <a:latin typeface="Comic Sans MS" panose="030F0702030302020204" pitchFamily="66" charset="0"/>
            </a:endParaRPr>
          </a:p>
          <a:p>
            <a:endParaRPr lang="en-GB" sz="1300" dirty="0">
              <a:solidFill>
                <a:srgbClr val="7030A0"/>
              </a:solidFill>
              <a:latin typeface="Comic Sans MS" panose="030F0702030302020204" pitchFamily="66" charset="0"/>
            </a:endParaRPr>
          </a:p>
          <a:p>
            <a:endParaRPr lang="en-GB" sz="1300" dirty="0">
              <a:solidFill>
                <a:srgbClr val="7030A0"/>
              </a:solidFill>
              <a:latin typeface="Comic Sans MS" panose="030F0702030302020204" pitchFamily="66" charset="0"/>
            </a:endParaRPr>
          </a:p>
          <a:p>
            <a:pPr marL="0" indent="0">
              <a:buNone/>
            </a:pPr>
            <a:endParaRPr lang="en-GB" u="sng" dirty="0" smtClean="0">
              <a:latin typeface="Comic Sans MS" panose="030F0702030302020204" pitchFamily="66" charset="0"/>
            </a:endParaRPr>
          </a:p>
          <a:p>
            <a:pPr marL="0" indent="0">
              <a:buNone/>
            </a:pPr>
            <a:endParaRPr lang="en-GB" u="sng" dirty="0" smtClean="0">
              <a:latin typeface="Comic Sans MS" panose="030F0702030302020204" pitchFamily="66" charset="0"/>
            </a:endParaRPr>
          </a:p>
          <a:p>
            <a:pPr marL="0" indent="0">
              <a:buNone/>
            </a:pPr>
            <a:endParaRPr lang="en-GB" sz="2400" dirty="0" smtClean="0">
              <a:latin typeface="Comic Sans MS" panose="030F0702030302020204" pitchFamily="66" charset="0"/>
            </a:endParaRP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smtClean="0"/>
              <a:t>Lent and Easter Week</a:t>
            </a:r>
            <a:endParaRPr lang="en-GB" u="sng" dirty="0"/>
          </a:p>
        </p:txBody>
      </p:sp>
      <p:pic>
        <p:nvPicPr>
          <p:cNvPr id="1034" name="Picture 10" descr="10 egg-citing things to do during the Easter holidays - Go North Eas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48057" y="534832"/>
            <a:ext cx="1965717" cy="110544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The Easter story: what happened on Good Friday and Easter Sunday according  to the Bible - and how we commemorate it | Edinburgh New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64297" y="4990011"/>
            <a:ext cx="1703304" cy="1136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61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lstStyle/>
          <a:p>
            <a:r>
              <a:rPr lang="en-GB" u="sng" dirty="0">
                <a:latin typeface="Comic Sans MS" panose="030F0702030302020204" pitchFamily="66" charset="0"/>
              </a:rPr>
              <a:t>Lent and Holy Week</a:t>
            </a:r>
            <a:br>
              <a:rPr lang="en-GB" u="sng" dirty="0">
                <a:latin typeface="Comic Sans MS" panose="030F0702030302020204" pitchFamily="66" charset="0"/>
              </a:rPr>
            </a:br>
            <a:endParaRPr lang="en-GB" dirty="0"/>
          </a:p>
        </p:txBody>
      </p:sp>
      <p:sp>
        <p:nvSpPr>
          <p:cNvPr id="4" name="Content Placeholder 3"/>
          <p:cNvSpPr>
            <a:spLocks noGrp="1"/>
          </p:cNvSpPr>
          <p:nvPr>
            <p:ph sz="half" idx="2"/>
          </p:nvPr>
        </p:nvSpPr>
        <p:spPr>
          <a:solidFill>
            <a:srgbClr val="6666FF"/>
          </a:solidFill>
        </p:spPr>
        <p:txBody>
          <a:bodyPr>
            <a:normAutofit/>
          </a:bodyPr>
          <a:lstStyle/>
          <a:p>
            <a:endParaRPr lang="en-GB" dirty="0"/>
          </a:p>
        </p:txBody>
      </p:sp>
      <p:sp>
        <p:nvSpPr>
          <p:cNvPr id="5" name="Content Placeholder 5"/>
          <p:cNvSpPr>
            <a:spLocks noGrp="1"/>
          </p:cNvSpPr>
          <p:nvPr>
            <p:ph sz="half" idx="1"/>
          </p:nvPr>
        </p:nvSpPr>
        <p:spPr>
          <a:solidFill>
            <a:srgbClr val="6666FF"/>
          </a:solidFill>
        </p:spPr>
        <p:txBody>
          <a:bodyPr>
            <a:normAutofit/>
          </a:bodyPr>
          <a:lstStyle/>
          <a:p>
            <a:pPr marL="0" indent="0">
              <a:buNone/>
            </a:pPr>
            <a:r>
              <a:rPr lang="en-GB" sz="2400" dirty="0" smtClean="0">
                <a:latin typeface="Comic Sans MS" panose="030F0702030302020204" pitchFamily="66" charset="0"/>
              </a:rPr>
              <a:t>Shrove</a:t>
            </a:r>
            <a:r>
              <a:rPr lang="en-GB" dirty="0" smtClean="0">
                <a:latin typeface="Comic Sans MS" panose="030F0702030302020204" pitchFamily="66" charset="0"/>
              </a:rPr>
              <a:t> </a:t>
            </a:r>
            <a:r>
              <a:rPr lang="en-GB" sz="2400" dirty="0" smtClean="0">
                <a:latin typeface="Comic Sans MS" panose="030F0702030302020204" pitchFamily="66" charset="0"/>
              </a:rPr>
              <a:t>Tuesday</a:t>
            </a:r>
            <a:r>
              <a:rPr lang="en-GB" dirty="0">
                <a:latin typeface="Comic Sans MS" panose="030F0702030302020204" pitchFamily="66" charset="0"/>
              </a:rPr>
              <a:t> </a:t>
            </a:r>
            <a:r>
              <a:rPr lang="en-GB" sz="1400" dirty="0">
                <a:latin typeface="Comic Sans MS" panose="030F0702030302020204" pitchFamily="66" charset="0"/>
              </a:rPr>
              <a:t>T</a:t>
            </a:r>
            <a:r>
              <a:rPr lang="en-GB" sz="1400" dirty="0" smtClean="0">
                <a:latin typeface="Comic Sans MS" panose="030F0702030302020204" pitchFamily="66" charset="0"/>
              </a:rPr>
              <a:t>he </a:t>
            </a:r>
            <a:r>
              <a:rPr lang="en-GB" sz="1400" dirty="0">
                <a:latin typeface="Comic Sans MS" panose="030F0702030302020204" pitchFamily="66" charset="0"/>
              </a:rPr>
              <a:t>day before Ash Wednesday, </a:t>
            </a:r>
            <a:r>
              <a:rPr lang="en-GB" sz="1400" dirty="0" smtClean="0">
                <a:latin typeface="Comic Sans MS" panose="030F0702030302020204" pitchFamily="66" charset="0"/>
              </a:rPr>
              <a:t>traditionally a time for using up all of the sweet food items In your house before the start of Lent.</a:t>
            </a:r>
          </a:p>
          <a:p>
            <a:pPr marL="0" indent="0">
              <a:buNone/>
            </a:pPr>
            <a:r>
              <a:rPr lang="en-GB" sz="2400" dirty="0" smtClean="0">
                <a:latin typeface="Comic Sans MS" panose="030F0702030302020204" pitchFamily="66" charset="0"/>
              </a:rPr>
              <a:t>Ash Wednesday </a:t>
            </a:r>
            <a:r>
              <a:rPr lang="en-GB" sz="1400" dirty="0" smtClean="0">
                <a:latin typeface="Comic Sans MS" panose="030F0702030302020204" pitchFamily="66" charset="0"/>
              </a:rPr>
              <a:t>The first day of Lent, traditionally a time for Christians to pray and say sorry for the things they have done wrong and start a time of giving up certain foods/things for Lent. The day that in the Bible Jesus went into the desert to have some time on his own. While he was there the devil tried to tempt him.</a:t>
            </a:r>
          </a:p>
          <a:p>
            <a:pPr marL="0" indent="0">
              <a:buNone/>
            </a:pPr>
            <a:r>
              <a:rPr lang="en-GB" sz="2400" dirty="0" smtClean="0">
                <a:latin typeface="Comic Sans MS" panose="030F0702030302020204" pitchFamily="66" charset="0"/>
              </a:rPr>
              <a:t>Palm Sunday </a:t>
            </a:r>
            <a:r>
              <a:rPr lang="en-GB" sz="1300" dirty="0" smtClean="0">
                <a:latin typeface="Comic Sans MS" panose="030F0702030302020204" pitchFamily="66" charset="0"/>
              </a:rPr>
              <a:t>The first day of Holy week and in the Bible the day that Jesus was welcomed into Jerusalem while riding on a donkey and the crowds waved palm branches at him.</a:t>
            </a:r>
          </a:p>
          <a:p>
            <a:pPr marL="0" indent="0">
              <a:buNone/>
            </a:pPr>
            <a:endParaRPr lang="en-GB" sz="2400" dirty="0" smtClean="0">
              <a:latin typeface="Comic Sans MS" panose="030F0702030302020204" pitchFamily="66" charset="0"/>
            </a:endParaRPr>
          </a:p>
          <a:p>
            <a:pPr marL="0" indent="0">
              <a:buNone/>
            </a:pPr>
            <a:r>
              <a:rPr lang="en-GB" sz="2400" dirty="0" smtClean="0">
                <a:latin typeface="Comic Sans MS" panose="030F0702030302020204" pitchFamily="66" charset="0"/>
              </a:rPr>
              <a:t>Good Friday </a:t>
            </a:r>
            <a:r>
              <a:rPr lang="en-GB" sz="1200" dirty="0" smtClean="0">
                <a:latin typeface="Comic Sans MS" panose="030F0702030302020204" pitchFamily="66" charset="0"/>
              </a:rPr>
              <a:t>A Christian holiday that remembers the day that Jesus died on a cross.</a:t>
            </a:r>
          </a:p>
          <a:p>
            <a:pPr marL="0" indent="0">
              <a:buNone/>
            </a:pPr>
            <a:endParaRPr lang="en-GB" sz="2400" dirty="0" smtClean="0">
              <a:latin typeface="Comic Sans MS" panose="030F0702030302020204" pitchFamily="66" charset="0"/>
            </a:endParaRPr>
          </a:p>
        </p:txBody>
      </p:sp>
      <p:pic>
        <p:nvPicPr>
          <p:cNvPr id="2050" name="Picture 2" descr="Pancake Day Fact Cards | Pancake day facts, Shrove tuesday pancakes, Pancake  day"/>
          <p:cNvPicPr>
            <a:picLocks noChangeAspect="1" noChangeArrowheads="1"/>
          </p:cNvPicPr>
          <p:nvPr/>
        </p:nvPicPr>
        <p:blipFill rotWithShape="1">
          <a:blip r:embed="rId2">
            <a:extLst>
              <a:ext uri="{28A0092B-C50C-407E-A947-70E740481C1C}">
                <a14:useLocalDpi xmlns:a14="http://schemas.microsoft.com/office/drawing/2010/main" val="0"/>
              </a:ext>
            </a:extLst>
          </a:blip>
          <a:srcRect l="3482" t="48547" r="-1"/>
          <a:stretch/>
        </p:blipFill>
        <p:spPr bwMode="auto">
          <a:xfrm>
            <a:off x="6283235" y="1825625"/>
            <a:ext cx="1528353" cy="115449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sh Wednesday - Easter / Lent - Catholic Onl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83235" y="3049372"/>
            <a:ext cx="2223861" cy="125092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Palm Sunday - Easter / Lent - Catholic Onlin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83235" y="4367762"/>
            <a:ext cx="1818911" cy="1023137"/>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What is Good Friday / Holy Friday? | GotQuestions.or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4641" b="10006"/>
          <a:stretch/>
        </p:blipFill>
        <p:spPr bwMode="auto">
          <a:xfrm>
            <a:off x="8362964" y="4552797"/>
            <a:ext cx="2788452" cy="1381579"/>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Pin on Festiv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94469" y="427008"/>
            <a:ext cx="1923619" cy="1225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547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356</Words>
  <Application>Microsoft Office PowerPoint</Application>
  <PresentationFormat>Widescreen</PresentationFormat>
  <Paragraphs>29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Reception Religious Education Knowledge Organiser Spring 2 Why is Easter Special to Christians?</vt:lpstr>
      <vt:lpstr>Lent and Holy Week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cp:lastModifiedBy>
  <cp:revision>10</cp:revision>
  <dcterms:created xsi:type="dcterms:W3CDTF">2021-01-25T10:46:00Z</dcterms:created>
  <dcterms:modified xsi:type="dcterms:W3CDTF">2021-01-28T13:56:52Z</dcterms:modified>
</cp:coreProperties>
</file>