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8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1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18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23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18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89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41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67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87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88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12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A0AD8-2241-4EA0-9FC5-02135A4B3D61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7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043313"/>
              </p:ext>
            </p:extLst>
          </p:nvPr>
        </p:nvGraphicFramePr>
        <p:xfrm>
          <a:off x="90515" y="4041410"/>
          <a:ext cx="3817379" cy="281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379">
                  <a:extLst>
                    <a:ext uri="{9D8B030D-6E8A-4147-A177-3AD203B41FA5}">
                      <a16:colId xmlns:a16="http://schemas.microsoft.com/office/drawing/2014/main" val="2038697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The Design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Process</a:t>
                      </a:r>
                      <a:endParaRPr lang="en-GB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Evaluate Existing Products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– look at a range of products to gather my own ideas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570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Focused Practical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Tasks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– practise the skills that I will need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945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u="none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Design</a:t>
                      </a:r>
                      <a:r>
                        <a:rPr lang="en-GB" sz="1400" b="0" u="none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– design my own product</a:t>
                      </a:r>
                      <a:endParaRPr lang="en-GB" sz="1400" b="1" u="none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130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Make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– use my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design and the skills I practised to make my own product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356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Evaluate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– try my product t see if it works and that it meets my design brief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68073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72281" y="4807021"/>
            <a:ext cx="2975359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Looped" panose="02000000000000000000" pitchFamily="2" charset="0"/>
              </a:rPr>
              <a:t>“Funky Furnishings” Memory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Looped" panose="02000000000000000000" pitchFamily="2" charset="0"/>
              </a:rPr>
              <a:t>Cushions</a:t>
            </a:r>
          </a:p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Looped" panose="02000000000000000000" pitchFamily="2" charset="0"/>
              </a:rPr>
              <a:t>Textiles</a:t>
            </a:r>
          </a:p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Looped" panose="02000000000000000000" pitchFamily="2" charset="0"/>
              </a:rPr>
              <a:t>Year 6 </a:t>
            </a:r>
          </a:p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Looped" panose="02000000000000000000" pitchFamily="2" charset="0"/>
              </a:rPr>
              <a:t>Knowledge organiser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inkl Cursive Looped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007662"/>
              </p:ext>
            </p:extLst>
          </p:nvPr>
        </p:nvGraphicFramePr>
        <p:xfrm>
          <a:off x="4000135" y="3792053"/>
          <a:ext cx="5021944" cy="3065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972">
                  <a:extLst>
                    <a:ext uri="{9D8B030D-6E8A-4147-A177-3AD203B41FA5}">
                      <a16:colId xmlns:a16="http://schemas.microsoft.com/office/drawing/2014/main" val="1774150468"/>
                    </a:ext>
                  </a:extLst>
                </a:gridCol>
                <a:gridCol w="2510972">
                  <a:extLst>
                    <a:ext uri="{9D8B030D-6E8A-4147-A177-3AD203B41FA5}">
                      <a16:colId xmlns:a16="http://schemas.microsoft.com/office/drawing/2014/main" val="131040291"/>
                    </a:ext>
                  </a:extLst>
                </a:gridCol>
              </a:tblGrid>
              <a:tr h="44466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Types of stitching</a:t>
                      </a:r>
                      <a:endParaRPr lang="en-GB" sz="160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1615"/>
                  </a:ext>
                </a:extLst>
              </a:tr>
              <a:tr h="122111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Running Stitch</a:t>
                      </a:r>
                    </a:p>
                    <a:p>
                      <a:pPr algn="ctr"/>
                      <a:endParaRPr lang="en-GB" sz="1600" dirty="0" smtClean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  <a:p>
                      <a:pPr algn="ctr"/>
                      <a:endParaRPr lang="en-GB" sz="1600" dirty="0" smtClean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  <a:p>
                      <a:pPr algn="ctr"/>
                      <a:endParaRPr lang="en-GB" sz="1600" dirty="0" smtClean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Back Stitch</a:t>
                      </a:r>
                      <a:endParaRPr lang="en-GB" sz="160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434558"/>
                  </a:ext>
                </a:extLst>
              </a:tr>
              <a:tr h="122111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Over Stitch</a:t>
                      </a:r>
                    </a:p>
                    <a:p>
                      <a:pPr algn="ctr"/>
                      <a:endParaRPr lang="en-GB" sz="1600" dirty="0" smtClean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  <a:p>
                      <a:pPr algn="ctr"/>
                      <a:endParaRPr lang="en-GB" sz="1600" dirty="0" smtClean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  <a:p>
                      <a:pPr algn="ctr"/>
                      <a:endParaRPr lang="en-GB" sz="1600" dirty="0" smtClean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Blanket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Stitch</a:t>
                      </a:r>
                      <a:endParaRPr lang="en-GB" sz="1600" dirty="0" smtClean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12547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851" y="4580709"/>
            <a:ext cx="1989241" cy="867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814" y="4580709"/>
            <a:ext cx="2257775" cy="861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684" y="5939245"/>
            <a:ext cx="1948317" cy="806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925" y="5821339"/>
            <a:ext cx="2494154" cy="8494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588" y="1026878"/>
            <a:ext cx="1135742" cy="1269362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449343"/>
              </p:ext>
            </p:extLst>
          </p:nvPr>
        </p:nvGraphicFramePr>
        <p:xfrm>
          <a:off x="90515" y="73531"/>
          <a:ext cx="5596182" cy="3737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475">
                  <a:extLst>
                    <a:ext uri="{9D8B030D-6E8A-4147-A177-3AD203B41FA5}">
                      <a16:colId xmlns:a16="http://schemas.microsoft.com/office/drawing/2014/main" val="1855898246"/>
                    </a:ext>
                  </a:extLst>
                </a:gridCol>
                <a:gridCol w="4028707">
                  <a:extLst>
                    <a:ext uri="{9D8B030D-6E8A-4147-A177-3AD203B41FA5}">
                      <a16:colId xmlns:a16="http://schemas.microsoft.com/office/drawing/2014/main" val="1414583199"/>
                    </a:ext>
                  </a:extLst>
                </a:gridCol>
              </a:tblGrid>
              <a:tr h="44611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Key Vocabulary</a:t>
                      </a:r>
                      <a:endParaRPr lang="en-GB" sz="160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223575"/>
                  </a:ext>
                </a:extLst>
              </a:tr>
              <a:tr h="44611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Pattern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winkl Cursive Looped" panose="02000000000000000000" pitchFamily="2" charset="0"/>
                          <a:ea typeface="+mn-ea"/>
                          <a:cs typeface="+mn-cs"/>
                        </a:rPr>
                        <a:t>he template from which the parts of a garment are traced onto fabric before being cut out and assembled. Patterns are usually made of paper.</a:t>
                      </a:r>
                      <a:endParaRPr lang="en-GB" sz="120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324849"/>
                  </a:ext>
                </a:extLst>
              </a:tr>
              <a:tr h="44611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Seam </a:t>
                      </a:r>
                      <a:endParaRPr lang="en-GB" sz="160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u="none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The join</a:t>
                      </a:r>
                      <a:r>
                        <a:rPr lang="en-GB" sz="1400" u="none" baseline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where two or more pieces of fabric are joined by stitching.</a:t>
                      </a:r>
                      <a:endParaRPr lang="en-GB" sz="1400" u="none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343776"/>
                  </a:ext>
                </a:extLst>
              </a:tr>
              <a:tr h="44611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Seam allowance</a:t>
                      </a:r>
                      <a:endParaRPr lang="en-GB" sz="160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winkl Cursive Looped" panose="02000000000000000000" pitchFamily="2" charset="0"/>
                          <a:ea typeface="+mn-ea"/>
                          <a:cs typeface="+mn-cs"/>
                        </a:rPr>
                        <a:t>The area between the fabric edge and the stitching line on two pieces of material being sewn together.</a:t>
                      </a:r>
                      <a:endParaRPr lang="en-GB" sz="120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755057"/>
                  </a:ext>
                </a:extLst>
              </a:tr>
              <a:tr h="44611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Upcycling</a:t>
                      </a:r>
                      <a:endParaRPr lang="en-GB" sz="160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winkl Cursive Looped" panose="02000000000000000000" pitchFamily="2" charset="0"/>
                          <a:ea typeface="+mn-ea"/>
                          <a:cs typeface="+mn-cs"/>
                        </a:rPr>
                        <a:t>Upcycling, also known as creative reuse, is transforming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winkl Cursive Looped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winkl Cursive Looped" panose="02000000000000000000" pitchFamily="2" charset="0"/>
                          <a:ea typeface="+mn-ea"/>
                          <a:cs typeface="+mn-cs"/>
                        </a:rPr>
                        <a:t>unwanted products into new products.</a:t>
                      </a:r>
                      <a:endParaRPr lang="en-GB" sz="120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118823"/>
                  </a:ext>
                </a:extLst>
              </a:tr>
              <a:tr h="44611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Pin and tack</a:t>
                      </a:r>
                      <a:endParaRPr lang="en-GB" sz="160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Putting a pin or a loose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stitch into the pieces of fabric to keep them together whilst sewing.</a:t>
                      </a:r>
                      <a:endParaRPr lang="en-GB" sz="140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884068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053194" y="594547"/>
            <a:ext cx="136768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Twinkl Cursive Looped" panose="02000000000000000000" pitchFamily="2" charset="0"/>
              </a:rPr>
              <a:t>Decorations</a:t>
            </a: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8706" y="154097"/>
            <a:ext cx="321337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inkl Cursive Looped" panose="02000000000000000000" pitchFamily="2" charset="0"/>
              </a:rPr>
              <a:t>Old </a:t>
            </a:r>
            <a:r>
              <a:rPr lang="en-GB" dirty="0" smtClean="0">
                <a:latin typeface="Twinkl Cursive Looped" panose="02000000000000000000" pitchFamily="2" charset="0"/>
              </a:rPr>
              <a:t>clothing which reminds you of a memory or person </a:t>
            </a: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76659" y="833593"/>
            <a:ext cx="49084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800" dirty="0" smtClean="0"/>
              <a:t>+</a:t>
            </a:r>
            <a:endParaRPr lang="en-GB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8430906" y="2919866"/>
            <a:ext cx="49084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800" dirty="0"/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74498" y="2820875"/>
            <a:ext cx="184217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Twinkl Cursive Looped" panose="02000000000000000000" pitchFamily="2" charset="0"/>
              </a:rPr>
              <a:t>Memory </a:t>
            </a:r>
            <a:r>
              <a:rPr lang="en-GB" dirty="0" smtClean="0">
                <a:latin typeface="Twinkl Cursive Looped" panose="02000000000000000000" pitchFamily="2" charset="0"/>
              </a:rPr>
              <a:t>cushion</a:t>
            </a:r>
            <a:endParaRPr lang="en-GB" dirty="0">
              <a:latin typeface="Twinkl Cursive Looped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1930" y="3364848"/>
            <a:ext cx="1724025" cy="12158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3228" y="915999"/>
            <a:ext cx="929829" cy="12237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9220" y="1710825"/>
            <a:ext cx="1079501" cy="12090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9372" y="2263542"/>
            <a:ext cx="1058882" cy="12638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74498" y="1249091"/>
            <a:ext cx="771471" cy="6286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03942" y="1107898"/>
            <a:ext cx="958589" cy="9238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9869" y="1985214"/>
            <a:ext cx="1082074" cy="74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82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209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Twinkl Cursive Looped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dbrothers</dc:creator>
  <cp:lastModifiedBy>dbrothers</cp:lastModifiedBy>
  <cp:revision>9</cp:revision>
  <dcterms:created xsi:type="dcterms:W3CDTF">2021-06-02T15:20:41Z</dcterms:created>
  <dcterms:modified xsi:type="dcterms:W3CDTF">2021-09-01T15:34:10Z</dcterms:modified>
</cp:coreProperties>
</file>