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12A77-0429-40A6-B426-68DEEC32D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695061-EB4B-4082-9DBD-5B404E081F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50B25-BB85-4945-AB33-04745C8E1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2A930-C0A4-41D7-A26E-19D80966E8D8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B487C-4089-435F-8234-9453DD519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5DD6B-D8C3-43AD-A6A5-D3C0AE6BA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7A40-AF0B-490E-8E85-E389C3375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23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FEE3D-AC7C-4089-8A27-B5C9400CB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F1EF62-1752-43FB-AF3B-46628D8068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BD68-C60E-43DA-A649-2B2639D48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2A930-C0A4-41D7-A26E-19D80966E8D8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16982-654C-4210-BEEF-B607664A5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65970-1BB2-4350-A0A4-BCC72011D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7A40-AF0B-490E-8E85-E389C3375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154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9E6477-8C43-4D1E-B88D-04852F0949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464368-2248-4C01-B260-42AD4BF98B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3CA95-C3E2-433A-A5F1-F4A0DDF82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2A930-C0A4-41D7-A26E-19D80966E8D8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2DBD7-258D-4446-A90C-14FCF178B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16B00-626A-4D07-BFE3-F93218F9D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7A40-AF0B-490E-8E85-E389C3375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730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4615C-24B2-4293-83E4-7747A2724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FD54F-CDA4-4F44-B7E1-C8ABF20CD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64761-C907-4410-965B-6D1434E28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2A930-C0A4-41D7-A26E-19D80966E8D8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DAED9-FA18-4DF1-A153-3AA8EFB38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F72A2-693B-4456-B0A9-F7FCD6BB2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7A40-AF0B-490E-8E85-E389C3375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98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85AD6-9EE4-474A-B52D-CEEDDC808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9660F-B9B9-4587-A7D6-CCC45DF38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B4513-E6E2-46AC-8B4B-87CE5F8FB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2A930-C0A4-41D7-A26E-19D80966E8D8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F3462-0EF1-495C-8E72-C79FBAAA1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BB234-C3AE-4EF0-9D2D-CA3B07DA4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7A40-AF0B-490E-8E85-E389C3375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900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ECBD8-D3D2-43EB-912B-01040E318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17E1D-8260-4C69-A4F6-68F74882B2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2546EA-6E99-423D-BCDB-48CE16C17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B75FEA-481E-4F65-9801-734EC6624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2A930-C0A4-41D7-A26E-19D80966E8D8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61D6D5-FF56-43A8-82AE-B0753BC46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86C99F-9F21-417A-9532-EE20EA6F1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7A40-AF0B-490E-8E85-E389C3375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348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621A0-5B58-4E08-8AE8-C912F9956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3DA169-F878-4F07-A40A-0CBE905ED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575E1-B0CE-4A03-80EA-9B0D1E760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0914E4-0BCC-43B5-97E5-EC44F3477E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A69490-7BC5-43B9-A71F-91B7BA4D61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694CB6-C73B-4B1E-879E-971DB9555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2A930-C0A4-41D7-A26E-19D80966E8D8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E41657-C690-4DC6-A05C-6EB5DD4F2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2D2F71-4A2A-4F08-8550-3D8D15635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7A40-AF0B-490E-8E85-E389C3375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99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5C803-892C-4F40-8B31-471EB85CE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0390E3-A2A4-4D89-BDE7-A48658E20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2A930-C0A4-41D7-A26E-19D80966E8D8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AC4F08-2CE8-4F3C-87A7-B362AA03D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F0543B-D3E8-4500-9F94-3F9FBFBF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7A40-AF0B-490E-8E85-E389C3375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383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1FEFB0-FBC4-451C-9BC5-DF888FF2E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2A930-C0A4-41D7-A26E-19D80966E8D8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0F2125-FC8C-4496-A3CE-630676B46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13D4E-A1BC-49C6-BB85-434AE8B63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7A40-AF0B-490E-8E85-E389C3375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22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02919-D3F3-4604-8A3E-782D8EDF5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6BDCF-456A-4758-86B2-4A32939AC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D4DDDF-6FA0-40D6-84F3-16425CC88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54B7E1-D69E-4510-A02A-4FB6B3CE8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2A930-C0A4-41D7-A26E-19D80966E8D8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43B3F5-10A2-4DB3-923E-B207881B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4E2FBA-98F9-4D09-B2A7-FD3CFABE7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7A40-AF0B-490E-8E85-E389C3375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311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5D7F5-CF21-421E-B3F3-EEBC9C307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673087-2668-456D-9707-070B63E467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189128-F6D2-4B65-9DA4-D4560559FC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203145-6715-4765-B7B6-4DF49BF6A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2A930-C0A4-41D7-A26E-19D80966E8D8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55924-BF8C-49D2-839B-4B773F0A1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548531-CC7F-4C42-94E9-2C1DDC1A5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7A40-AF0B-490E-8E85-E389C3375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626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3FC833-C11F-47BD-B299-A293E77CF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7D103-1D69-442E-BA41-845732C1F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E7BCE-890C-4C46-9E99-2EF5394BA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2A930-C0A4-41D7-A26E-19D80966E8D8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8F24D-E62A-40A0-AC8F-0790410CF0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D9E3E-E5E5-4F10-9B2F-08F327804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C7A40-AF0B-490E-8E85-E389C3375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11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75193BA-3F68-4968-92D8-E79D7F949D08}"/>
              </a:ext>
            </a:extLst>
          </p:cNvPr>
          <p:cNvSpPr/>
          <p:nvPr/>
        </p:nvSpPr>
        <p:spPr>
          <a:xfrm>
            <a:off x="1497806" y="5297151"/>
            <a:ext cx="2291402" cy="1560847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A93CDF1-6EFB-468A-9FF2-B156B11C7C84}"/>
              </a:ext>
            </a:extLst>
          </p:cNvPr>
          <p:cNvSpPr/>
          <p:nvPr/>
        </p:nvSpPr>
        <p:spPr>
          <a:xfrm>
            <a:off x="10210801" y="935883"/>
            <a:ext cx="1662113" cy="455057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891FC6-6510-4BA2-BD49-60B4F2585D6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386888" y="342271"/>
            <a:ext cx="657225" cy="92392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9C9CA33-6C4D-40D1-9288-029C52775DDF}"/>
              </a:ext>
            </a:extLst>
          </p:cNvPr>
          <p:cNvSpPr/>
          <p:nvPr/>
        </p:nvSpPr>
        <p:spPr>
          <a:xfrm>
            <a:off x="276225" y="226949"/>
            <a:ext cx="9039225" cy="1114425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4FC454-0FCD-4B2D-8879-83FFFB3EAD4E}"/>
              </a:ext>
            </a:extLst>
          </p:cNvPr>
          <p:cNvSpPr txBox="1"/>
          <p:nvPr/>
        </p:nvSpPr>
        <p:spPr>
          <a:xfrm>
            <a:off x="442913" y="296403"/>
            <a:ext cx="9553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My Locality - Birmingham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CEC9ABD-C9B1-4CD5-BE90-5475666C8768}"/>
              </a:ext>
            </a:extLst>
          </p:cNvPr>
          <p:cNvSpPr/>
          <p:nvPr/>
        </p:nvSpPr>
        <p:spPr>
          <a:xfrm>
            <a:off x="10520362" y="349176"/>
            <a:ext cx="933450" cy="455057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CF667F-3A80-41DD-9CA0-67156DE4F96E}"/>
              </a:ext>
            </a:extLst>
          </p:cNvPr>
          <p:cNvSpPr txBox="1"/>
          <p:nvPr/>
        </p:nvSpPr>
        <p:spPr>
          <a:xfrm>
            <a:off x="10520362" y="434901"/>
            <a:ext cx="1495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Year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B9723F-67E1-495C-98DB-D9401B7A2847}"/>
              </a:ext>
            </a:extLst>
          </p:cNvPr>
          <p:cNvSpPr txBox="1"/>
          <p:nvPr/>
        </p:nvSpPr>
        <p:spPr>
          <a:xfrm>
            <a:off x="10163176" y="1024913"/>
            <a:ext cx="2524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Knowledge Organiser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3275A39-4216-4BF9-9674-5E700B99D945}"/>
              </a:ext>
            </a:extLst>
          </p:cNvPr>
          <p:cNvSpPr/>
          <p:nvPr/>
        </p:nvSpPr>
        <p:spPr>
          <a:xfrm>
            <a:off x="509432" y="1475282"/>
            <a:ext cx="5267325" cy="3552825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6AB416D-5257-45CA-97D7-DF4E9A022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607" y="1854072"/>
            <a:ext cx="2713383" cy="27432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DBB667E-BE31-482C-BA3A-E48734E59709}"/>
              </a:ext>
            </a:extLst>
          </p:cNvPr>
          <p:cNvSpPr txBox="1"/>
          <p:nvPr/>
        </p:nvSpPr>
        <p:spPr>
          <a:xfrm>
            <a:off x="666750" y="1905000"/>
            <a:ext cx="15335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 eastings are along the horizontal axis. 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 northings are on the </a:t>
            </a:r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vertical axis.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Always use the easting first – 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Remember the phrase – Along the corridor, then up the stairs. .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055E870-459F-4068-B37B-D01EED7D9F95}"/>
              </a:ext>
            </a:extLst>
          </p:cNvPr>
          <p:cNvSpPr/>
          <p:nvPr/>
        </p:nvSpPr>
        <p:spPr>
          <a:xfrm>
            <a:off x="666750" y="1312066"/>
            <a:ext cx="1662113" cy="45505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348F1E-57A4-4B4D-80A3-81A7837E3880}"/>
              </a:ext>
            </a:extLst>
          </p:cNvPr>
          <p:cNvSpPr txBox="1"/>
          <p:nvPr/>
        </p:nvSpPr>
        <p:spPr>
          <a:xfrm>
            <a:off x="621506" y="1362170"/>
            <a:ext cx="2524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Using a grid code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9FB0B28-7887-4DA3-A7C7-3C75CF6DE653}"/>
              </a:ext>
            </a:extLst>
          </p:cNvPr>
          <p:cNvSpPr/>
          <p:nvPr/>
        </p:nvSpPr>
        <p:spPr>
          <a:xfrm>
            <a:off x="5815972" y="1383844"/>
            <a:ext cx="6088858" cy="3827156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39757E8-DAF6-4DB6-B148-EB4D0969EBA4}"/>
              </a:ext>
            </a:extLst>
          </p:cNvPr>
          <p:cNvSpPr/>
          <p:nvPr/>
        </p:nvSpPr>
        <p:spPr>
          <a:xfrm>
            <a:off x="9315450" y="4794313"/>
            <a:ext cx="1662113" cy="57515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D16BFA-4947-4C27-A20F-D747C84EF290}"/>
              </a:ext>
            </a:extLst>
          </p:cNvPr>
          <p:cNvSpPr txBox="1"/>
          <p:nvPr/>
        </p:nvSpPr>
        <p:spPr>
          <a:xfrm>
            <a:off x="9310173" y="4877475"/>
            <a:ext cx="2524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Different types of map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1851666-780B-4B52-87C8-8B57484C3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594" y="1680255"/>
            <a:ext cx="5803431" cy="303033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40D0E56-1D08-4C94-8D37-534D971789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8300" y="4736981"/>
            <a:ext cx="2714630" cy="28098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4E9AF03-A847-4C14-BE55-B1000D2F2E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0630" y="5345451"/>
            <a:ext cx="1797989" cy="1451101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C7EA4CF-88DB-4D17-805A-BCDD872C06A4}"/>
              </a:ext>
            </a:extLst>
          </p:cNvPr>
          <p:cNvSpPr/>
          <p:nvPr/>
        </p:nvSpPr>
        <p:spPr>
          <a:xfrm>
            <a:off x="372914" y="5084197"/>
            <a:ext cx="1662113" cy="45505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DD90F86-9D7A-4913-8CA3-3B62789460A3}"/>
              </a:ext>
            </a:extLst>
          </p:cNvPr>
          <p:cNvSpPr txBox="1"/>
          <p:nvPr/>
        </p:nvSpPr>
        <p:spPr>
          <a:xfrm>
            <a:off x="528568" y="5173225"/>
            <a:ext cx="2524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Cardinal Points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62871EE-7EA5-4990-8004-FEA874C63D82}"/>
              </a:ext>
            </a:extLst>
          </p:cNvPr>
          <p:cNvSpPr/>
          <p:nvPr/>
        </p:nvSpPr>
        <p:spPr>
          <a:xfrm>
            <a:off x="4617211" y="4757372"/>
            <a:ext cx="2583348" cy="203918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8448FD2-E061-4B60-AE4D-FCE0180403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0525" y="4850429"/>
            <a:ext cx="2086645" cy="1853065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252D7AC-FEDB-4880-929B-C56331DA15F1}"/>
              </a:ext>
            </a:extLst>
          </p:cNvPr>
          <p:cNvSpPr/>
          <p:nvPr/>
        </p:nvSpPr>
        <p:spPr>
          <a:xfrm>
            <a:off x="6897170" y="5468961"/>
            <a:ext cx="1662113" cy="45505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E67758-B86A-40FB-8D4D-938786B7BB3B}"/>
              </a:ext>
            </a:extLst>
          </p:cNvPr>
          <p:cNvSpPr txBox="1"/>
          <p:nvPr/>
        </p:nvSpPr>
        <p:spPr>
          <a:xfrm>
            <a:off x="6897170" y="5554905"/>
            <a:ext cx="2524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Grid references</a:t>
            </a:r>
          </a:p>
        </p:txBody>
      </p:sp>
      <p:sp>
        <p:nvSpPr>
          <p:cNvPr id="41" name="object 3">
            <a:extLst>
              <a:ext uri="{FF2B5EF4-FFF2-40B4-BE49-F238E27FC236}">
                <a16:creationId xmlns:a16="http://schemas.microsoft.com/office/drawing/2014/main" id="{0FB79A3A-3BD9-429E-B3D2-B527241E6C4D}"/>
              </a:ext>
            </a:extLst>
          </p:cNvPr>
          <p:cNvSpPr txBox="1"/>
          <p:nvPr/>
        </p:nvSpPr>
        <p:spPr>
          <a:xfrm>
            <a:off x="7102601" y="5923175"/>
            <a:ext cx="294151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393B39"/>
                </a:solidFill>
                <a:latin typeface="Grammarsaurus" pitchFamily="2" charset="0"/>
                <a:cs typeface="Lato Black"/>
              </a:rPr>
              <a:t>Grid reference:</a:t>
            </a:r>
            <a:endParaRPr sz="3200" dirty="0">
              <a:latin typeface="Grammarsaurus" pitchFamily="2" charset="0"/>
              <a:cs typeface="Lato Black"/>
            </a:endParaRPr>
          </a:p>
        </p:txBody>
      </p:sp>
      <p:sp>
        <p:nvSpPr>
          <p:cNvPr id="42" name="object 4">
            <a:extLst>
              <a:ext uri="{FF2B5EF4-FFF2-40B4-BE49-F238E27FC236}">
                <a16:creationId xmlns:a16="http://schemas.microsoft.com/office/drawing/2014/main" id="{458AE044-155E-4F04-8E60-6CA3A8716E9E}"/>
              </a:ext>
            </a:extLst>
          </p:cNvPr>
          <p:cNvSpPr txBox="1"/>
          <p:nvPr/>
        </p:nvSpPr>
        <p:spPr>
          <a:xfrm>
            <a:off x="8099108" y="6279408"/>
            <a:ext cx="9309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14767E"/>
                </a:solidFill>
                <a:latin typeface="Grammarsaurus" pitchFamily="2" charset="0"/>
                <a:cs typeface="Lato Black"/>
              </a:rPr>
              <a:t>1223</a:t>
            </a:r>
            <a:endParaRPr sz="3200" dirty="0">
              <a:latin typeface="Grammarsaurus" pitchFamily="2" charset="0"/>
              <a:cs typeface="Lato Black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C4B7D94-A22D-4143-9E1D-B6979BE0AE3E}"/>
              </a:ext>
            </a:extLst>
          </p:cNvPr>
          <p:cNvCxnSpPr/>
          <p:nvPr/>
        </p:nvCxnSpPr>
        <p:spPr>
          <a:xfrm flipH="1" flipV="1">
            <a:off x="6096000" y="5627425"/>
            <a:ext cx="994484" cy="4820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id="{90D8AF67-63D6-40C7-969F-49C9A6E15D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67058" y="6475653"/>
            <a:ext cx="2835401" cy="2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142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FCF667F-3A80-41DD-9CA0-67156DE4F96E}"/>
              </a:ext>
            </a:extLst>
          </p:cNvPr>
          <p:cNvSpPr txBox="1"/>
          <p:nvPr/>
        </p:nvSpPr>
        <p:spPr>
          <a:xfrm>
            <a:off x="10520362" y="434901"/>
            <a:ext cx="1495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BB667E-BE31-482C-BA3A-E48734E59709}"/>
              </a:ext>
            </a:extLst>
          </p:cNvPr>
          <p:cNvSpPr txBox="1"/>
          <p:nvPr/>
        </p:nvSpPr>
        <p:spPr>
          <a:xfrm>
            <a:off x="666750" y="1905000"/>
            <a:ext cx="1533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. 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8E6A1E-3BEA-446A-A9DE-CC32B8951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12" y="619567"/>
            <a:ext cx="5908982" cy="30933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F745DC-7DEF-4922-8806-B36562EE2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374" y="111042"/>
            <a:ext cx="5768413" cy="320467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69994AD-31F4-4C8D-A996-A0BE3469D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34" y="3829052"/>
            <a:ext cx="5161816" cy="2917906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055E870-459F-4068-B37B-D01EED7D9F95}"/>
              </a:ext>
            </a:extLst>
          </p:cNvPr>
          <p:cNvSpPr/>
          <p:nvPr/>
        </p:nvSpPr>
        <p:spPr>
          <a:xfrm>
            <a:off x="186923" y="111042"/>
            <a:ext cx="2493177" cy="45505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Digimaps</a:t>
            </a:r>
            <a:r>
              <a:rPr lang="en-GB" dirty="0">
                <a:solidFill>
                  <a:schemeClr val="tx1"/>
                </a:solidFill>
              </a:rPr>
              <a:t> to locate Birmingham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1C8BDC1-FC62-4EAB-A441-522DAD11A5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8878" y="3429000"/>
            <a:ext cx="5610172" cy="329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383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6A4569E-03DE-4735-8A7E-114C2C90BD46}"/>
              </a:ext>
            </a:extLst>
          </p:cNvPr>
          <p:cNvSpPr/>
          <p:nvPr/>
        </p:nvSpPr>
        <p:spPr>
          <a:xfrm>
            <a:off x="2879078" y="3743216"/>
            <a:ext cx="4945659" cy="2921512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6DCE2AD-0A15-4944-BFD6-FFDBF6C37F53}"/>
              </a:ext>
            </a:extLst>
          </p:cNvPr>
          <p:cNvSpPr/>
          <p:nvPr/>
        </p:nvSpPr>
        <p:spPr>
          <a:xfrm>
            <a:off x="7313179" y="1383074"/>
            <a:ext cx="4447059" cy="2853992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BB667E-BE31-482C-BA3A-E48734E59709}"/>
              </a:ext>
            </a:extLst>
          </p:cNvPr>
          <p:cNvSpPr txBox="1"/>
          <p:nvPr/>
        </p:nvSpPr>
        <p:spPr>
          <a:xfrm>
            <a:off x="666750" y="1905000"/>
            <a:ext cx="1533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. 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7586479-DCAE-4A12-A19F-B0F55D307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96" y="275246"/>
            <a:ext cx="5959004" cy="34950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BB8FC28-CFDB-4043-A300-9B32AC7CC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18" y="4384558"/>
            <a:ext cx="2770086" cy="228017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0C45DF6-9886-4B87-B902-38063F57367B}"/>
              </a:ext>
            </a:extLst>
          </p:cNvPr>
          <p:cNvSpPr/>
          <p:nvPr/>
        </p:nvSpPr>
        <p:spPr>
          <a:xfrm>
            <a:off x="136996" y="4103741"/>
            <a:ext cx="2126413" cy="31183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Land Use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706C189-2E61-4B89-9309-F4191AA72A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8929" y="449459"/>
            <a:ext cx="6696075" cy="496704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13C0D7D-F219-4C88-ACF6-53CE8D6C7134}"/>
              </a:ext>
            </a:extLst>
          </p:cNvPr>
          <p:cNvSpPr/>
          <p:nvPr/>
        </p:nvSpPr>
        <p:spPr>
          <a:xfrm>
            <a:off x="8491589" y="974632"/>
            <a:ext cx="2126413" cy="51537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Geographical features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03BC18F-4439-425E-922B-DD1200B56E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1713" y="4252989"/>
            <a:ext cx="3301409" cy="2330928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D422036-3E6D-41B4-AB06-19070BA42B37}"/>
              </a:ext>
            </a:extLst>
          </p:cNvPr>
          <p:cNvSpPr/>
          <p:nvPr/>
        </p:nvSpPr>
        <p:spPr>
          <a:xfrm>
            <a:off x="8164695" y="6452347"/>
            <a:ext cx="2126413" cy="31183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Sketch Maps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0A23FB-FCE2-478C-AE80-DE22BCF898B5}"/>
              </a:ext>
            </a:extLst>
          </p:cNvPr>
          <p:cNvSpPr txBox="1"/>
          <p:nvPr/>
        </p:nvSpPr>
        <p:spPr>
          <a:xfrm>
            <a:off x="7681797" y="1635447"/>
            <a:ext cx="42409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Geographical features:-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Houses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Roads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Places of worship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Parks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Shops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Restaurants, cafes, bars and pubs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Medical centre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Industrial buildings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E22079F-C7A3-42FC-B04A-CAE37342CBB6}"/>
              </a:ext>
            </a:extLst>
          </p:cNvPr>
          <p:cNvSpPr txBox="1"/>
          <p:nvPr/>
        </p:nvSpPr>
        <p:spPr>
          <a:xfrm>
            <a:off x="2852309" y="3944548"/>
            <a:ext cx="51325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Land use:-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Residential – places where people live, e.g. houses, flats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Commercial – places that sell goods or services, e.g. shops, banks, offices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Industrial – places that build, make or store goods, e.g. factories, warehouses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Recreational/open spaces – places where people go to enjoy themselves, exercise or relax, e.g. parks, rivers and restaurants.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Transport – a system of conveying people or goods from place to place including buildings/spaces used to facilitate this e.g. roads, railways, stations, car parks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Learning and public buildings – places where people go to receive educations or occupied by  public authority and frequently visited by the public.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662DB96-453F-4325-86EE-ECDACA0342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6691" y="6501199"/>
            <a:ext cx="3248025" cy="28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35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c097f518-ab63-4bbe-acc8-4e8464473615}" enabled="0" method="" siteId="{c097f518-ab63-4bbe-acc8-4e846447361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237</Words>
  <Application>Microsoft Office PowerPoint</Application>
  <PresentationFormat>Widescreen</PresentationFormat>
  <Paragraphs>40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Grammarsaurus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SGraves@stjohns.worcs.sch.uk</dc:creator>
  <cp:lastModifiedBy>Suzanne Finlay</cp:lastModifiedBy>
  <cp:revision>10</cp:revision>
  <dcterms:created xsi:type="dcterms:W3CDTF">2025-09-25T17:26:43Z</dcterms:created>
  <dcterms:modified xsi:type="dcterms:W3CDTF">2025-09-26T07:04:56Z</dcterms:modified>
</cp:coreProperties>
</file>