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4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9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1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1A0D-C730-4CA4-B7E4-DA8E1DB4808D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449D4-39A5-45A3-967C-1BB0C5AF0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Year 5 Religious Education Knowledge Organiser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Unit 1 What does it mean for Christians to believe that God is holy and loving? (God) and threading through this year-’What can be done to reduce racism?’</a:t>
            </a:r>
            <a:br>
              <a:rPr lang="en-GB" sz="1200" dirty="0">
                <a:latin typeface="Comic Sans MS" panose="030F0702030302020204" pitchFamily="66" charset="0"/>
              </a:rPr>
            </a:br>
            <a:br>
              <a:rPr lang="en-GB" sz="1200" dirty="0">
                <a:latin typeface="Comic Sans MS" panose="030F0702030302020204" pitchFamily="66" charset="0"/>
              </a:rPr>
            </a:br>
            <a:br>
              <a:rPr lang="en-GB" sz="1200" dirty="0">
                <a:latin typeface="Comic Sans MS" panose="030F0702030302020204" pitchFamily="66" charset="0"/>
              </a:rPr>
            </a:b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3297" cy="45016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Key Theological Vocabulary </a:t>
            </a:r>
            <a:r>
              <a:rPr lang="en-GB" sz="1800" dirty="0">
                <a:latin typeface="Comic Sans MS" panose="030F0702030302020204" pitchFamily="66" charset="0"/>
              </a:rPr>
              <a:t>Christian</a:t>
            </a:r>
            <a:r>
              <a:rPr lang="en-GB" dirty="0">
                <a:latin typeface="Comic Sans MS" panose="030F0702030302020204" pitchFamily="66" charset="0"/>
              </a:rPr>
              <a:t>-</a:t>
            </a:r>
            <a:r>
              <a:rPr lang="en-GB" sz="1300" dirty="0">
                <a:latin typeface="Comic Sans MS" panose="030F0702030302020204" pitchFamily="66" charset="0"/>
              </a:rPr>
              <a:t>A person who follows and believes in the teachings of Jesus, God and the Holy Spirit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God-</a:t>
            </a:r>
            <a:r>
              <a:rPr lang="en-GB" sz="1300" dirty="0">
                <a:latin typeface="Comic Sans MS" panose="030F0702030302020204" pitchFamily="66" charset="0"/>
              </a:rPr>
              <a:t>Christian people believe in one God. A divine, holy and loving being who they believe created the world.</a:t>
            </a:r>
          </a:p>
          <a:p>
            <a:pPr marL="0" indent="0">
              <a:buNone/>
            </a:pPr>
            <a:r>
              <a:rPr lang="en-GB" sz="1200" dirty="0">
                <a:latin typeface="Comic Sans MS" panose="030F0702030302020204" pitchFamily="66" charset="0"/>
              </a:rPr>
              <a:t>.</a:t>
            </a:r>
            <a:r>
              <a:rPr lang="en-GB" sz="1600" dirty="0">
                <a:latin typeface="Comic Sans MS" panose="030F0702030302020204" pitchFamily="66" charset="0"/>
              </a:rPr>
              <a:t>Bible-</a:t>
            </a:r>
            <a:r>
              <a:rPr lang="en-GB" sz="1200" dirty="0">
                <a:latin typeface="Comic Sans MS" panose="030F0702030302020204" pitchFamily="66" charset="0"/>
              </a:rPr>
              <a:t>the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200" dirty="0">
                <a:latin typeface="Comic Sans MS" panose="030F0702030302020204" pitchFamily="66" charset="0"/>
              </a:rPr>
              <a:t>words/writings in a book that Christians use to guide their lives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worship</a:t>
            </a:r>
            <a:r>
              <a:rPr lang="en-GB" sz="1200" dirty="0">
                <a:latin typeface="Comic Sans MS" panose="030F0702030302020204" pitchFamily="66" charset="0"/>
              </a:rPr>
              <a:t>-for Christians worship is them expressing their thanks/feelings to God through prayer, songs and words.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Cathedrals</a:t>
            </a:r>
            <a:r>
              <a:rPr lang="en-GB" sz="1200" dirty="0">
                <a:latin typeface="Comic Sans MS" panose="030F0702030302020204" pitchFamily="66" charset="0"/>
              </a:rPr>
              <a:t> Medieval Christians built cathedrals ‘to the glory of God.’</a:t>
            </a:r>
          </a:p>
          <a:p>
            <a:pPr marL="0" indent="0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300" dirty="0">
              <a:latin typeface="Comic Sans MS" panose="030F0702030302020204" pitchFamily="66" charset="0"/>
            </a:endParaRPr>
          </a:p>
          <a:p>
            <a:endParaRPr lang="en-GB" sz="13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283926" cy="4501639"/>
          </a:xfrm>
          <a:solidFill>
            <a:srgbClr val="6666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What we will learn</a:t>
            </a:r>
          </a:p>
          <a:p>
            <a:pPr marL="0" indent="0">
              <a:buNone/>
            </a:pPr>
            <a:r>
              <a:rPr lang="en-GB" sz="1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Making sense of belief</a:t>
            </a:r>
            <a:endParaRPr lang="en-GB" sz="15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Identify some different types of biblical texts, using technical terms accurately.</a:t>
            </a:r>
          </a:p>
          <a:p>
            <a:pPr lvl="0"/>
            <a:r>
              <a:rPr lang="en-GB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Explain connections between biblical texts and Christian ideas of God, using theological terms.</a:t>
            </a:r>
          </a:p>
          <a:p>
            <a:pPr marL="0" indent="0">
              <a:buNone/>
            </a:pPr>
            <a:r>
              <a:rPr lang="en-GB" sz="15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Making connections</a:t>
            </a:r>
          </a:p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Weigh up how biblical ideas and teachings about God as holy and loving might make a difference in the world today, developing insights of their own</a:t>
            </a:r>
          </a:p>
          <a:p>
            <a:pPr marL="0" indent="0">
              <a:buNone/>
            </a:pPr>
            <a:r>
              <a:rPr lang="en-GB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Understanding Impact</a:t>
            </a:r>
            <a:r>
              <a:rPr lang="en-GB" sz="15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Make clear connections between Bible texts studied and what Christians believe about God, for example, through how cathedrals are designed.</a:t>
            </a: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Show how Christians put their beliefs into practice in worship</a:t>
            </a:r>
          </a:p>
          <a:p>
            <a:endParaRPr lang="en-GB" sz="13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71E6C-152F-4000-9127-79D4D33BFFCB}"/>
              </a:ext>
            </a:extLst>
          </p:cNvPr>
          <p:cNvSpPr txBox="1"/>
          <p:nvPr/>
        </p:nvSpPr>
        <p:spPr>
          <a:xfrm>
            <a:off x="806966" y="1079438"/>
            <a:ext cx="10369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Education helps pupils to make sense of religion and worldviews, reflecting on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own ideas and ways of living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3F773-6508-4733-A963-4565AD4F6C15}"/>
              </a:ext>
            </a:extLst>
          </p:cNvPr>
          <p:cNvSpPr/>
          <p:nvPr/>
        </p:nvSpPr>
        <p:spPr>
          <a:xfrm>
            <a:off x="838200" y="5126934"/>
            <a:ext cx="5153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latin typeface="Google Sans"/>
              </a:rPr>
              <a:t>Omnipotent. God has all power.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latin typeface="Google Sans"/>
              </a:rPr>
              <a:t>Omniscient. God is all knowing.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latin typeface="Google Sans"/>
              </a:rPr>
              <a:t>Omnipresent. God is present in all places and at all times</a:t>
            </a:r>
            <a:endParaRPr lang="en-GB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0D16F-A111-420F-9B92-94FF20311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13" y="4702198"/>
            <a:ext cx="869396" cy="579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547675-5F33-43BC-8717-B44657CA6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9" y="4784221"/>
            <a:ext cx="872243" cy="654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C68EBE-435B-4FBA-BD88-529FF0205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01" y="1860705"/>
            <a:ext cx="340752" cy="731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FDC4B-F2CF-4B22-BDF9-25EA39B7C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656" y="1847151"/>
            <a:ext cx="353925" cy="758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74DFAA-8077-449D-900A-8C2D38012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735" y="5316043"/>
            <a:ext cx="378583" cy="822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330AB-7D7E-4A98-963F-7DED5DEF8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2277" y="5674247"/>
            <a:ext cx="274458" cy="653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BF32C-2A35-4E75-B11D-7F2C0643E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1860" y="3429000"/>
            <a:ext cx="364266" cy="785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848694-92A6-4D1E-B187-3F4A1EB51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7715" y="4179847"/>
            <a:ext cx="378411" cy="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435"/>
            <a:ext cx="10515600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		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 Ways of Knowing:</a:t>
            </a:r>
            <a:br>
              <a:rPr lang="en-GB" u="sng" dirty="0">
                <a:latin typeface="Comic Sans MS" panose="030F0702030302020204" pitchFamily="66" charset="0"/>
              </a:rPr>
            </a:br>
            <a:br>
              <a:rPr lang="en-GB" sz="4400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6666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828589" y="1833621"/>
            <a:ext cx="5181600" cy="4351338"/>
          </a:xfrm>
          <a:solidFill>
            <a:srgbClr val="6666FF"/>
          </a:solidFill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Lens used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B395A-06A6-470E-8976-3422E94458B7}"/>
              </a:ext>
            </a:extLst>
          </p:cNvPr>
          <p:cNvSpPr txBox="1"/>
          <p:nvPr/>
        </p:nvSpPr>
        <p:spPr>
          <a:xfrm>
            <a:off x="944704" y="2251668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Being Theologians with Thea and Theo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E8663-7B09-4A05-AD0A-602B3C0213BB}"/>
              </a:ext>
            </a:extLst>
          </p:cNvPr>
          <p:cNvSpPr txBox="1"/>
          <p:nvPr/>
        </p:nvSpPr>
        <p:spPr>
          <a:xfrm>
            <a:off x="944704" y="3490160"/>
            <a:ext cx="419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Being Human and Social scientists with Hunter and Sofia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8C511-11EC-44E7-98FA-B530F70E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24" y="2621000"/>
            <a:ext cx="340752" cy="731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08CCF-AB21-492E-9858-6F8BF3D73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71" y="2640320"/>
            <a:ext cx="353925" cy="75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7ECFC3-6428-49BB-9982-1434484E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31" y="4136491"/>
            <a:ext cx="378583" cy="822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65AC47-DAEF-44B5-8B33-BFD404380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180" y="4152708"/>
            <a:ext cx="364266" cy="7670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207E5B-1828-4142-BDC3-9EE4EEAAB0F5}"/>
              </a:ext>
            </a:extLst>
          </p:cNvPr>
          <p:cNvSpPr txBox="1"/>
          <p:nvPr/>
        </p:nvSpPr>
        <p:spPr>
          <a:xfrm>
            <a:off x="944704" y="4905132"/>
            <a:ext cx="419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Being Philosophers with Phoebe and </a:t>
            </a:r>
            <a:r>
              <a:rPr lang="en-GB" dirty="0" err="1"/>
              <a:t>Pharell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BBC71B-109C-41B9-AC45-5ECF14745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870" y="5305767"/>
            <a:ext cx="364266" cy="7852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3BA361-4045-4F22-BF83-8796DEF0F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644" y="5294248"/>
            <a:ext cx="378411" cy="7852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C81A810-4873-4F48-90F7-48EE7AF86B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261" t="41392" r="52668" b="51209"/>
          <a:stretch/>
        </p:blipFill>
        <p:spPr>
          <a:xfrm>
            <a:off x="2588862" y="520985"/>
            <a:ext cx="891295" cy="7315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F52A93-337B-4491-9E9C-1999930699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519" t="57823" r="43416" b="33241"/>
          <a:stretch/>
        </p:blipFill>
        <p:spPr>
          <a:xfrm>
            <a:off x="3711612" y="546608"/>
            <a:ext cx="604299" cy="747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678F42-5D28-44E1-BEAE-36BCAF455A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707" t="49932" r="48389" b="42368"/>
          <a:stretch/>
        </p:blipFill>
        <p:spPr>
          <a:xfrm>
            <a:off x="6834259" y="554628"/>
            <a:ext cx="667909" cy="7411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8DFA74-1C65-4B56-9B76-D55D391CCE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268" t="48241" r="53149" b="42367"/>
          <a:stretch/>
        </p:blipFill>
        <p:spPr>
          <a:xfrm>
            <a:off x="4825004" y="531188"/>
            <a:ext cx="532738" cy="7855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3495DE9-F8EF-433F-9C48-41ECBCA086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333" t="57918" r="38175" b="31505"/>
          <a:stretch/>
        </p:blipFill>
        <p:spPr>
          <a:xfrm>
            <a:off x="8763000" y="546608"/>
            <a:ext cx="667909" cy="8845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6FB73D-7298-42DD-8D7D-CE29D0D704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225" t="41392" r="47641" b="50266"/>
          <a:stretch/>
        </p:blipFill>
        <p:spPr>
          <a:xfrm>
            <a:off x="5752750" y="571455"/>
            <a:ext cx="763325" cy="6977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5A03E0-8D73-4325-8841-512D824229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940" t="58087" r="34165" b="32766"/>
          <a:stretch/>
        </p:blipFill>
        <p:spPr>
          <a:xfrm>
            <a:off x="7818754" y="589279"/>
            <a:ext cx="579120" cy="7650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C08F07-348A-409A-92CE-6D4FFF848B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0"/>
          <a:stretch/>
        </p:blipFill>
        <p:spPr>
          <a:xfrm>
            <a:off x="6297420" y="1925372"/>
            <a:ext cx="3208806" cy="15647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3D888A-0D98-452E-BC61-E0877CD26D5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b="6501"/>
          <a:stretch/>
        </p:blipFill>
        <p:spPr>
          <a:xfrm>
            <a:off x="9393318" y="1914443"/>
            <a:ext cx="1922846" cy="22106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3022D2-5FC0-4651-8D35-ABBACE8709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26" y="3471075"/>
            <a:ext cx="2015558" cy="2015558"/>
          </a:xfrm>
          <a:prstGeom prst="rect">
            <a:avLst/>
          </a:prstGeom>
        </p:spPr>
      </p:pic>
      <p:pic>
        <p:nvPicPr>
          <p:cNvPr id="1026" name="Picture 2" descr="John Wesley, Founder of Methodism, Promoted a Vegetarian Diet ...">
            <a:extLst>
              <a:ext uri="{FF2B5EF4-FFF2-40B4-BE49-F238E27FC236}">
                <a16:creationId xmlns:a16="http://schemas.microsoft.com/office/drawing/2014/main" id="{756D7757-6B0E-4F18-A31A-565EC5A2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25" y="4532723"/>
            <a:ext cx="3325175" cy="156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2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313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Google Sans</vt:lpstr>
      <vt:lpstr>Office Theme</vt:lpstr>
      <vt:lpstr>Year 5 Religious Education Knowledge Organiser Unit 1 What does it mean for Christians to believe that God is holy and loving? (God) and threading through this year-’What can be done to reduce racism?’   </vt:lpstr>
      <vt:lpstr>    Ways of Knowing: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Religious Education Knowledge Organiser Spring 2 Why is Easter Special to Christians?</dc:title>
  <dc:creator>lnoon</dc:creator>
  <cp:lastModifiedBy>Lorna Noon</cp:lastModifiedBy>
  <cp:revision>29</cp:revision>
  <dcterms:created xsi:type="dcterms:W3CDTF">2021-01-25T10:46:00Z</dcterms:created>
  <dcterms:modified xsi:type="dcterms:W3CDTF">2025-08-19T14:17:37Z</dcterms:modified>
</cp:coreProperties>
</file>