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6" d="100"/>
          <a:sy n="96" d="100"/>
        </p:scale>
        <p:origin x="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84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38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990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11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833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882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586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45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60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18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35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emf"/><Relationship Id="rId11" Type="http://schemas.openxmlformats.org/officeDocument/2006/relationships/image" Target="../media/image10.jpeg"/><Relationship Id="rId5" Type="http://schemas.openxmlformats.org/officeDocument/2006/relationships/image" Target="../media/image4.emf"/><Relationship Id="rId10" Type="http://schemas.openxmlformats.org/officeDocument/2006/relationships/image" Target="../media/image9.jpeg"/><Relationship Id="rId4" Type="http://schemas.openxmlformats.org/officeDocument/2006/relationships/image" Target="../media/image3.e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Year 1 Religious Education Knowledge Organiser</a:t>
            </a:r>
            <a:br>
              <a:rPr lang="en-GB" sz="3600" dirty="0">
                <a:latin typeface="Comic Sans MS" panose="030F0702030302020204" pitchFamily="66" charset="0"/>
              </a:rPr>
            </a:br>
            <a:r>
              <a:rPr lang="en-GB" sz="2700" dirty="0">
                <a:latin typeface="Comic Sans MS" panose="030F0702030302020204" pitchFamily="66" charset="0"/>
              </a:rPr>
              <a:t>Unit 1 Who do Christians say made the world?</a:t>
            </a:r>
            <a:br>
              <a:rPr lang="en-GB" sz="2700" dirty="0">
                <a:latin typeface="Comic Sans MS" panose="030F0702030302020204" pitchFamily="66" charset="0"/>
              </a:rPr>
            </a:b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Religious Education helps pupils to make sense of religion and worldviews, reflecting on</a:t>
            </a:r>
            <a:b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their own ideas and ways of living</a:t>
            </a:r>
            <a:endParaRPr lang="en-GB" sz="2200" dirty="0">
              <a:latin typeface="Comic Sans MS" panose="030F0702030302020204" pitchFamily="66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3297" cy="4501638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>
                <a:latin typeface="Comic Sans MS" panose="030F0702030302020204" pitchFamily="66" charset="0"/>
              </a:rPr>
              <a:t>Key Vocabulary and Terms</a:t>
            </a:r>
          </a:p>
          <a:p>
            <a:pPr>
              <a:spcBef>
                <a:spcPts val="0"/>
              </a:spcBef>
            </a:pPr>
            <a:r>
              <a:rPr lang="en-GB" sz="2400" dirty="0">
                <a:latin typeface="Comic Sans MS" panose="030F0702030302020204" pitchFamily="66" charset="0"/>
              </a:rPr>
              <a:t>Jewish</a:t>
            </a:r>
            <a:r>
              <a:rPr lang="en-GB" dirty="0">
                <a:latin typeface="Comic Sans MS" panose="030F0702030302020204" pitchFamily="66" charset="0"/>
              </a:rPr>
              <a:t>-</a:t>
            </a:r>
            <a:r>
              <a:rPr lang="en-GB" sz="1200" dirty="0">
                <a:latin typeface="Comic Sans MS" panose="030F0702030302020204" pitchFamily="66" charset="0"/>
              </a:rPr>
              <a:t>A person/people who follow the beliefs and teachings of Judaism.</a:t>
            </a:r>
            <a:endParaRPr lang="en-GB" sz="1300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</a:pPr>
            <a:r>
              <a:rPr lang="en-GB" sz="2400" dirty="0">
                <a:latin typeface="Comic Sans MS" panose="030F0702030302020204" pitchFamily="66" charset="0"/>
              </a:rPr>
              <a:t>God</a:t>
            </a:r>
            <a:r>
              <a:rPr lang="en-GB" dirty="0">
                <a:latin typeface="Comic Sans MS" panose="030F0702030302020204" pitchFamily="66" charset="0"/>
              </a:rPr>
              <a:t>-</a:t>
            </a:r>
            <a:r>
              <a:rPr lang="en-GB" sz="1200" dirty="0">
                <a:latin typeface="Comic Sans MS" panose="030F0702030302020204" pitchFamily="66" charset="0"/>
              </a:rPr>
              <a:t>Jews and Christians</a:t>
            </a:r>
            <a:r>
              <a:rPr lang="en-GB" dirty="0"/>
              <a:t> </a:t>
            </a:r>
            <a:r>
              <a:rPr lang="en-GB" sz="1200" dirty="0">
                <a:latin typeface="Comic Sans MS" panose="030F0702030302020204" pitchFamily="66" charset="0"/>
              </a:rPr>
              <a:t>believe in one Creator God who cares for all people and created the world.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Christian-</a:t>
            </a:r>
            <a:r>
              <a:rPr lang="en-GB" sz="1200" dirty="0">
                <a:latin typeface="Comic Sans MS" panose="030F0702030302020204" pitchFamily="66" charset="0"/>
              </a:rPr>
              <a:t>A person who follows and believes in the teachings of Jesus, God and the Holy Spirit.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Bible</a:t>
            </a:r>
            <a:r>
              <a:rPr lang="en-GB" sz="1200" dirty="0">
                <a:latin typeface="Comic Sans MS" panose="030F0702030302020204" pitchFamily="66" charset="0"/>
              </a:rPr>
              <a:t>-a religious holy book that is special to Christians, Jews and Samaritans.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Creator-</a:t>
            </a:r>
            <a:r>
              <a:rPr lang="en-GB" sz="1200" dirty="0">
                <a:latin typeface="Comic Sans MS" panose="030F0702030302020204" pitchFamily="66" charset="0"/>
              </a:rPr>
              <a:t>a</a:t>
            </a:r>
            <a:r>
              <a:rPr lang="en-GB" sz="2400" dirty="0">
                <a:latin typeface="Comic Sans MS" panose="030F0702030302020204" pitchFamily="66" charset="0"/>
              </a:rPr>
              <a:t> </a:t>
            </a:r>
            <a:r>
              <a:rPr lang="en-GB" sz="1200" dirty="0">
                <a:latin typeface="Comic Sans MS" panose="030F0702030302020204" pitchFamily="66" charset="0"/>
              </a:rPr>
              <a:t>person or thing that brings something into existence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Creation </a:t>
            </a:r>
            <a:r>
              <a:rPr lang="en-GB" sz="1200" dirty="0">
                <a:latin typeface="Comic Sans MS" panose="030F0702030302020204" pitchFamily="66" charset="0"/>
              </a:rPr>
              <a:t>the</a:t>
            </a:r>
            <a:r>
              <a:rPr lang="en-GB" sz="2400" dirty="0">
                <a:latin typeface="Comic Sans MS" panose="030F0702030302020204" pitchFamily="66" charset="0"/>
              </a:rPr>
              <a:t> </a:t>
            </a:r>
            <a:r>
              <a:rPr lang="en-GB" sz="1200" dirty="0">
                <a:latin typeface="Comic Sans MS" panose="030F0702030302020204" pitchFamily="66" charset="0"/>
              </a:rPr>
              <a:t>action or process of bringing something to life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</a:pP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283926" cy="4501639"/>
          </a:xfrm>
          <a:solidFill>
            <a:srgbClr val="6666FF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>
                <a:latin typeface="Comic Sans MS" panose="030F0702030302020204" pitchFamily="66" charset="0"/>
              </a:rPr>
              <a:t>What we will learn:</a:t>
            </a:r>
          </a:p>
          <a:p>
            <a:pPr marL="0" indent="0">
              <a:buNone/>
            </a:pPr>
            <a:r>
              <a:rPr lang="en-GB" sz="1200" b="1" dirty="0">
                <a:solidFill>
                  <a:srgbClr val="002060"/>
                </a:solidFill>
                <a:latin typeface="Comic Sans MS" panose="030F0702030302020204" pitchFamily="66" charset="0"/>
              </a:rPr>
              <a:t>Make sense of belief:</a:t>
            </a:r>
            <a:endParaRPr lang="en-GB" sz="12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1200" dirty="0">
                <a:solidFill>
                  <a:srgbClr val="002060"/>
                </a:solidFill>
                <a:latin typeface="Comic Sans MS" panose="030F0702030302020204" pitchFamily="66" charset="0"/>
              </a:rPr>
              <a:t>Retell the story of creation from Genesis 1:1–2:3 simply</a:t>
            </a:r>
          </a:p>
          <a:p>
            <a:r>
              <a:rPr lang="en-GB" sz="1200" dirty="0">
                <a:solidFill>
                  <a:srgbClr val="002060"/>
                </a:solidFill>
                <a:latin typeface="Comic Sans MS" panose="030F0702030302020204" pitchFamily="66" charset="0"/>
              </a:rPr>
              <a:t> Recognise that ‘Creation’ is the beginning of the ‘big story’ of the Bible </a:t>
            </a:r>
          </a:p>
          <a:p>
            <a:r>
              <a:rPr lang="en-GB" sz="1200" dirty="0">
                <a:solidFill>
                  <a:srgbClr val="002060"/>
                </a:solidFill>
                <a:latin typeface="Comic Sans MS" panose="030F0702030302020204" pitchFamily="66" charset="0"/>
              </a:rPr>
              <a:t>Say what the story tells Christians about God, Creation and the world</a:t>
            </a:r>
          </a:p>
          <a:p>
            <a:pPr marL="0" indent="0">
              <a:buNone/>
            </a:pPr>
            <a:r>
              <a:rPr lang="en-GB" sz="1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Understand the impact: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• Give at least one example of what Christians do to say ‘thank you’ to God for Creation</a:t>
            </a:r>
          </a:p>
          <a:p>
            <a:pPr marL="0" indent="0">
              <a:buNone/>
            </a:pPr>
            <a:r>
              <a:rPr lang="en-GB" sz="12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Make connections:</a:t>
            </a:r>
            <a:endParaRPr lang="en-GB" sz="1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12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• Think, talk and ask questions about living in an amazing world </a:t>
            </a:r>
          </a:p>
          <a:p>
            <a:r>
              <a:rPr lang="en-GB" sz="12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Give a reason for the ideas they have and the connections they make between the Jewish/Christian Creation story and the world they live in</a:t>
            </a:r>
          </a:p>
        </p:txBody>
      </p:sp>
      <p:sp>
        <p:nvSpPr>
          <p:cNvPr id="12" name="Content Placeholder 5"/>
          <p:cNvSpPr txBox="1">
            <a:spLocks/>
          </p:cNvSpPr>
          <p:nvPr/>
        </p:nvSpPr>
        <p:spPr>
          <a:xfrm>
            <a:off x="12565398" y="6327264"/>
            <a:ext cx="1416304" cy="16321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u="sng"/>
              <a:t>Lent and Easter Week</a:t>
            </a:r>
            <a:endParaRPr lang="en-GB" u="sng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E580690-966A-4EB1-8B12-249D3B6A7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9413" y="2048506"/>
            <a:ext cx="340752" cy="73175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C5E79C9-7307-464C-9AA1-72E6565B8A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9875" y="2021400"/>
            <a:ext cx="353925" cy="7588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2EEFEA3-0CAC-489B-9FA5-BEBE7DDB4C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9602" y="4319372"/>
            <a:ext cx="237169" cy="51502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B8D55DD-08BF-40BB-8AF1-020EBF48B1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97474" y="4333954"/>
            <a:ext cx="244581" cy="51502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601897F-69D1-4EF0-9666-977E79C0AC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28172" y="5541977"/>
            <a:ext cx="364266" cy="78528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8C79ECA-6D23-4DE3-8803-41DEEF7775B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73141" y="5541977"/>
            <a:ext cx="378411" cy="785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61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9435"/>
            <a:ext cx="10515600" cy="1325563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		</a:t>
            </a:r>
            <a:br>
              <a:rPr lang="en-GB" sz="1600" dirty="0">
                <a:latin typeface="Comic Sans MS" panose="030F0702030302020204" pitchFamily="66" charset="0"/>
              </a:rPr>
            </a:br>
            <a:r>
              <a:rPr lang="en-GB" sz="1600" dirty="0">
                <a:latin typeface="Comic Sans MS" panose="030F0702030302020204" pitchFamily="66" charset="0"/>
              </a:rPr>
              <a:t> Ways of Knowing:</a:t>
            </a:r>
            <a:br>
              <a:rPr lang="en-GB" u="sng" dirty="0">
                <a:latin typeface="Comic Sans MS" panose="030F0702030302020204" pitchFamily="66" charset="0"/>
              </a:rPr>
            </a:br>
            <a:br>
              <a:rPr lang="en-GB" sz="4400" dirty="0">
                <a:latin typeface="Comic Sans MS" panose="030F0702030302020204" pitchFamily="66" charset="0"/>
              </a:rPr>
            </a:b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rgbClr val="6666FF"/>
          </a:solidFill>
        </p:spPr>
        <p:txBody>
          <a:bodyPr>
            <a:norm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Creation story in </a:t>
            </a: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Genesis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Prayer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Feelings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Content Placeholder 5"/>
          <p:cNvSpPr>
            <a:spLocks noGrp="1"/>
          </p:cNvSpPr>
          <p:nvPr>
            <p:ph sz="half" idx="1"/>
          </p:nvPr>
        </p:nvSpPr>
        <p:spPr>
          <a:xfrm>
            <a:off x="828589" y="1833621"/>
            <a:ext cx="5181600" cy="4351338"/>
          </a:xfrm>
          <a:solidFill>
            <a:srgbClr val="6666FF"/>
          </a:solidFill>
        </p:spPr>
        <p:txBody>
          <a:bodyPr>
            <a:norm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Lens used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BB395A-06A6-470E-8976-3422E94458B7}"/>
              </a:ext>
            </a:extLst>
          </p:cNvPr>
          <p:cNvSpPr txBox="1"/>
          <p:nvPr/>
        </p:nvSpPr>
        <p:spPr>
          <a:xfrm>
            <a:off x="944704" y="2251668"/>
            <a:ext cx="3805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Being Theologians with Thea and Theo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1E8663-7B09-4A05-AD0A-602B3C0213BB}"/>
              </a:ext>
            </a:extLst>
          </p:cNvPr>
          <p:cNvSpPr txBox="1"/>
          <p:nvPr/>
        </p:nvSpPr>
        <p:spPr>
          <a:xfrm>
            <a:off x="944704" y="3490160"/>
            <a:ext cx="4195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Being Human and Social scientists with Hunter and Sofia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78C511-11EC-44E7-98FA-B530F70EC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124" y="2621000"/>
            <a:ext cx="340752" cy="73175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1F08CCF-AB21-492E-9858-6F8BF3D732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0371" y="2640320"/>
            <a:ext cx="353925" cy="75886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07ECFC3-6428-49BB-9982-1434484EEA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7531" y="4136491"/>
            <a:ext cx="378583" cy="82210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565AC47-DAEF-44B5-8B33-BFD4043800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0135" y="4145440"/>
            <a:ext cx="364266" cy="767048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14207E5B-1828-4142-BDC3-9EE4EEAAB0F5}"/>
              </a:ext>
            </a:extLst>
          </p:cNvPr>
          <p:cNvSpPr txBox="1"/>
          <p:nvPr/>
        </p:nvSpPr>
        <p:spPr>
          <a:xfrm>
            <a:off x="944704" y="4905132"/>
            <a:ext cx="4195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Being Philosophers with Phoebe and </a:t>
            </a:r>
            <a:r>
              <a:rPr lang="en-GB" dirty="0" err="1"/>
              <a:t>Pharell</a:t>
            </a:r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FBBC71B-109C-41B9-AC45-5ECF14745B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25870" y="5305767"/>
            <a:ext cx="364266" cy="78528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43BA361-4045-4F22-BF83-8796DEF0F3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72644" y="5294248"/>
            <a:ext cx="378411" cy="785286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EC81A810-4873-4F48-90F7-48EE7AF86B63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2261" t="41392" r="52668" b="51209"/>
          <a:stretch/>
        </p:blipFill>
        <p:spPr>
          <a:xfrm>
            <a:off x="2588862" y="520985"/>
            <a:ext cx="891295" cy="73152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4F52A93-337B-4491-9E9C-199993069965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52519" t="57823" r="43416" b="33241"/>
          <a:stretch/>
        </p:blipFill>
        <p:spPr>
          <a:xfrm>
            <a:off x="3711612" y="546608"/>
            <a:ext cx="604299" cy="747423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9276B78-FE4F-4552-A028-BC9EB40DE01C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7600" t="57347" r="47748" b="34343"/>
          <a:stretch/>
        </p:blipFill>
        <p:spPr>
          <a:xfrm>
            <a:off x="4750554" y="546608"/>
            <a:ext cx="728133" cy="73152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905A4652-69EA-4665-A3F3-047FA17986A7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2840" t="57728" r="52668" b="33526"/>
          <a:stretch/>
        </p:blipFill>
        <p:spPr>
          <a:xfrm>
            <a:off x="5852938" y="554628"/>
            <a:ext cx="667909" cy="73152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8678F42-5D28-44E1-BEAE-36BCAF455AFD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7707" t="49932" r="48389" b="42368"/>
          <a:stretch/>
        </p:blipFill>
        <p:spPr>
          <a:xfrm>
            <a:off x="6834259" y="554628"/>
            <a:ext cx="667909" cy="74110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D80FFE8-E3B7-4BEA-93DA-2D9B1210DED0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61940" t="58087" r="34165" b="32766"/>
          <a:stretch/>
        </p:blipFill>
        <p:spPr>
          <a:xfrm>
            <a:off x="7728116" y="554628"/>
            <a:ext cx="579120" cy="765077"/>
          </a:xfrm>
          <a:prstGeom prst="rect">
            <a:avLst/>
          </a:prstGeom>
        </p:spPr>
      </p:pic>
      <p:pic>
        <p:nvPicPr>
          <p:cNvPr id="27" name="Picture 6" descr="Magnetic Emotions Chart for Toddlers (New!)">
            <a:extLst>
              <a:ext uri="{FF2B5EF4-FFF2-40B4-BE49-F238E27FC236}">
                <a16:creationId xmlns:a16="http://schemas.microsoft.com/office/drawing/2014/main" id="{31B1B0BC-00BE-4666-B5B1-5B162CA11C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7973" y="4753971"/>
            <a:ext cx="1873892" cy="132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Prayer Booklet - the four types of prayer Christian/Catholic | Kids prayer  journal, School prayer, Prayers for children">
            <a:extLst>
              <a:ext uri="{FF2B5EF4-FFF2-40B4-BE49-F238E27FC236}">
                <a16:creationId xmlns:a16="http://schemas.microsoft.com/office/drawing/2014/main" id="{AB0EE81A-88BE-44FD-B1C7-B8E0AF895D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5822" y="3019751"/>
            <a:ext cx="1128868" cy="146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Amazon.com: 6&quot; Creation Circles Felt Figures for Flannel Board Bible Stories-precut:  Toys &amp; Games | Bible creation story, Creation story, Days of creation">
            <a:extLst>
              <a:ext uri="{FF2B5EF4-FFF2-40B4-BE49-F238E27FC236}">
                <a16:creationId xmlns:a16="http://schemas.microsoft.com/office/drawing/2014/main" id="{2574D71A-F03F-4B22-86EF-29B9131FF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5030" y="1975870"/>
            <a:ext cx="1310920" cy="104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2547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286</Words>
  <Application>Microsoft Office PowerPoint</Application>
  <PresentationFormat>Widescreen</PresentationFormat>
  <Paragraphs>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Year 1 Religious Education Knowledge Organiser Unit 1 Who do Christians say made the world? Religious Education helps pupils to make sense of religion and worldviews, reflecting on  their own ideas and ways of living</vt:lpstr>
      <vt:lpstr>    Ways of Knowing: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Reception Religious Education Knowledge Organiser Spring 2 Why is Easter Special to Christians?</dc:title>
  <dc:creator>lnoon</dc:creator>
  <cp:lastModifiedBy>Lorna Noon</cp:lastModifiedBy>
  <cp:revision>22</cp:revision>
  <dcterms:created xsi:type="dcterms:W3CDTF">2021-01-25T10:46:00Z</dcterms:created>
  <dcterms:modified xsi:type="dcterms:W3CDTF">2025-08-19T10:05:51Z</dcterms:modified>
</cp:coreProperties>
</file>