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84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38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99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11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83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882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45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60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35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jpeg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12" Type="http://schemas.openxmlformats.org/officeDocument/2006/relationships/image" Target="../media/image14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11" Type="http://schemas.openxmlformats.org/officeDocument/2006/relationships/image" Target="../media/image13.jpeg"/><Relationship Id="rId5" Type="http://schemas.openxmlformats.org/officeDocument/2006/relationships/image" Target="../media/image8.emf"/><Relationship Id="rId10" Type="http://schemas.openxmlformats.org/officeDocument/2006/relationships/image" Target="../media/image12.jpeg"/><Relationship Id="rId4" Type="http://schemas.openxmlformats.org/officeDocument/2006/relationships/image" Target="../media/image7.emf"/><Relationship Id="rId9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1800" dirty="0">
                <a:latin typeface="Comic Sans MS" panose="030F0702030302020204" pitchFamily="66" charset="0"/>
              </a:rPr>
              <a:t>Year 3 Religious Education Knowledge Organiser</a:t>
            </a:r>
            <a:br>
              <a:rPr lang="en-GB" sz="1800" dirty="0">
                <a:latin typeface="Comic Sans MS" panose="030F0702030302020204" pitchFamily="66" charset="0"/>
              </a:rPr>
            </a:br>
            <a:r>
              <a:rPr lang="en-GB" sz="1800" dirty="0">
                <a:latin typeface="Comic Sans MS" panose="030F0702030302020204" pitchFamily="66" charset="0"/>
              </a:rPr>
              <a:t>Unit 1 What do Christians learn from the Creation story?(Creation/Fall)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3297" cy="4501638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Key Theological Vocabulary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Christian</a:t>
            </a:r>
            <a:r>
              <a:rPr lang="en-GB" dirty="0">
                <a:latin typeface="Comic Sans MS" panose="030F0702030302020204" pitchFamily="66" charset="0"/>
              </a:rPr>
              <a:t>-</a:t>
            </a:r>
            <a:r>
              <a:rPr lang="en-GB" sz="1300" dirty="0">
                <a:latin typeface="Comic Sans MS" panose="030F0702030302020204" pitchFamily="66" charset="0"/>
              </a:rPr>
              <a:t>A person who follows and believes in the teachings of Jesus, God and the Holy Spirit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Jewish- </a:t>
            </a:r>
            <a:r>
              <a:rPr lang="en-GB" sz="1300" dirty="0">
                <a:latin typeface="Comic Sans MS" panose="030F0702030302020204" pitchFamily="66" charset="0"/>
              </a:rPr>
              <a:t>A person who follows and believes the teachings of Judaism and follows the scriptures of the Old Testament/Torah</a:t>
            </a:r>
            <a:r>
              <a:rPr lang="en-GB" sz="1300">
                <a:latin typeface="Comic Sans MS" panose="030F0702030302020204" pitchFamily="66" charset="0"/>
              </a:rPr>
              <a:t>/Hebrew Bible.</a:t>
            </a:r>
            <a:endParaRPr lang="en-GB" sz="1300" dirty="0">
              <a:latin typeface="Comic Sans MS" panose="030F0702030302020204" pitchFamily="66" charset="0"/>
            </a:endParaRPr>
          </a:p>
          <a:p>
            <a:r>
              <a:rPr lang="en-GB" sz="1800" dirty="0">
                <a:latin typeface="Comic Sans MS" panose="030F0702030302020204" pitchFamily="66" charset="0"/>
              </a:rPr>
              <a:t>Bible</a:t>
            </a:r>
            <a:r>
              <a:rPr lang="en-GB" dirty="0">
                <a:latin typeface="Comic Sans MS" panose="030F0702030302020204" pitchFamily="66" charset="0"/>
              </a:rPr>
              <a:t>-</a:t>
            </a:r>
            <a:r>
              <a:rPr lang="en-GB" sz="1300" dirty="0">
                <a:latin typeface="Comic Sans MS" panose="030F0702030302020204" pitchFamily="66" charset="0"/>
              </a:rPr>
              <a:t>The holy book that Christians read to learn more and guide them in their beliefs..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Old Testament-</a:t>
            </a:r>
            <a:r>
              <a:rPr lang="en-GB" sz="1300" dirty="0">
                <a:latin typeface="Comic Sans MS" panose="030F0702030302020204" pitchFamily="66" charset="0"/>
              </a:rPr>
              <a:t>The first part of the Bible, used by both Christian and Jewish people to guide their lives.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God-</a:t>
            </a:r>
            <a:r>
              <a:rPr lang="en-GB" sz="1300" dirty="0">
                <a:latin typeface="Comic Sans MS" panose="030F0702030302020204" pitchFamily="66" charset="0"/>
              </a:rPr>
              <a:t>Jewish and Christian people believe in one God. A divine, holy being who they believe created the world.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creation </a:t>
            </a:r>
            <a:r>
              <a:rPr lang="en-GB" sz="1300" dirty="0">
                <a:latin typeface="Comic Sans MS" panose="030F0702030302020204" pitchFamily="66" charset="0"/>
              </a:rPr>
              <a:t>in a religious sense it is God’s action of bringing the universe into being</a:t>
            </a:r>
            <a:r>
              <a:rPr lang="en-GB" sz="1800" dirty="0">
                <a:latin typeface="Comic Sans MS" panose="030F0702030302020204" pitchFamily="66" charset="0"/>
              </a:rPr>
              <a:t>.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creator </a:t>
            </a:r>
            <a:r>
              <a:rPr lang="en-GB" sz="1300" dirty="0">
                <a:latin typeface="Comic Sans MS" panose="030F0702030302020204" pitchFamily="66" charset="0"/>
              </a:rPr>
              <a:t>a person or thing that brings something into existence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temptation </a:t>
            </a:r>
            <a:r>
              <a:rPr lang="en-GB" sz="1300" dirty="0">
                <a:latin typeface="Comic Sans MS" panose="030F0702030302020204" pitchFamily="66" charset="0"/>
              </a:rPr>
              <a:t>the desire to do something, especially something wrong or unwise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sin </a:t>
            </a:r>
            <a:r>
              <a:rPr lang="en-GB" sz="1300" dirty="0">
                <a:latin typeface="Comic Sans MS" panose="030F0702030302020204" pitchFamily="66" charset="0"/>
              </a:rPr>
              <a:t>an immoral act against God (divine law)</a:t>
            </a:r>
          </a:p>
          <a:p>
            <a:endParaRPr lang="en-GB" sz="1300" dirty="0">
              <a:latin typeface="Comic Sans MS" panose="030F0702030302020204" pitchFamily="66" charset="0"/>
            </a:endParaRPr>
          </a:p>
          <a:p>
            <a:endParaRPr lang="en-GB" sz="13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283926" cy="4501639"/>
          </a:xfrm>
          <a:solidFill>
            <a:srgbClr val="6666FF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What we will learn</a:t>
            </a:r>
          </a:p>
          <a:p>
            <a:pPr marL="0" indent="0">
              <a:buNone/>
            </a:pPr>
            <a:r>
              <a:rPr lang="en-GB" sz="1500" b="1" dirty="0">
                <a:solidFill>
                  <a:srgbClr val="7030A0"/>
                </a:solidFill>
                <a:latin typeface="Comic Sans MS" panose="030F0702030302020204" pitchFamily="66" charset="0"/>
              </a:rPr>
              <a:t>Making sense of belief</a:t>
            </a:r>
            <a:endParaRPr lang="en-GB" sz="15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1500" dirty="0">
                <a:solidFill>
                  <a:srgbClr val="7030A0"/>
                </a:solidFill>
                <a:latin typeface="Comic Sans MS" panose="030F0702030302020204" pitchFamily="66" charset="0"/>
              </a:rPr>
              <a:t>Place the concepts of God and Creation on a timeline of the Bible’s ‘Big Story’.</a:t>
            </a:r>
          </a:p>
          <a:p>
            <a:pPr lvl="0"/>
            <a:r>
              <a:rPr lang="en-GB" sz="1500" dirty="0">
                <a:solidFill>
                  <a:srgbClr val="7030A0"/>
                </a:solidFill>
                <a:latin typeface="Comic Sans MS" panose="030F0702030302020204" pitchFamily="66" charset="0"/>
              </a:rPr>
              <a:t>Make clear links between Genesis 1 and what Christians believe about God and Creation.</a:t>
            </a:r>
          </a:p>
          <a:p>
            <a:pPr lvl="0"/>
            <a:r>
              <a:rPr lang="en-GB" sz="1500" dirty="0">
                <a:solidFill>
                  <a:srgbClr val="7030A0"/>
                </a:solidFill>
                <a:latin typeface="Comic Sans MS" panose="030F0702030302020204" pitchFamily="66" charset="0"/>
              </a:rPr>
              <a:t>Recognise that the story of ‘the fall’ in Genesis 3 gives an explanation of why things go wrong in the world.</a:t>
            </a:r>
          </a:p>
          <a:p>
            <a:pPr marL="0" indent="0">
              <a:buNone/>
            </a:pPr>
            <a:r>
              <a:rPr lang="en-GB" sz="15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Making connections</a:t>
            </a:r>
          </a:p>
          <a:p>
            <a:r>
              <a:rPr lang="en-GB" sz="14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Ask questions and suggest answers about what might be important in the creation story for Christians living today, and for people who are not Christians.</a:t>
            </a:r>
          </a:p>
          <a:p>
            <a:pPr marL="0" indent="0">
              <a:buNone/>
            </a:pPr>
            <a:r>
              <a:rPr lang="en-GB" sz="1500" b="1" dirty="0">
                <a:solidFill>
                  <a:srgbClr val="FF0000"/>
                </a:solidFill>
                <a:latin typeface="Comic Sans MS" panose="030F0702030302020204" pitchFamily="66" charset="0"/>
              </a:rPr>
              <a:t>Understanding Impact</a:t>
            </a:r>
            <a:r>
              <a:rPr lang="en-GB" sz="15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lvl="0"/>
            <a:r>
              <a:rPr lang="en-GB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Describe what Christians do because they believe God is Creator. (For example, follow God, wonder at how amazing God’s Creation is; care for the earth in some specific ways.)</a:t>
            </a:r>
          </a:p>
          <a:p>
            <a:pPr lvl="0"/>
            <a:r>
              <a:rPr lang="en-GB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Describe how and why Christians might </a:t>
            </a:r>
            <a:r>
              <a:rPr lang="en-GB" sz="1700">
                <a:solidFill>
                  <a:srgbClr val="FF0000"/>
                </a:solidFill>
                <a:latin typeface="Comic Sans MS" panose="030F0702030302020204" pitchFamily="66" charset="0"/>
              </a:rPr>
              <a:t>pray </a:t>
            </a:r>
          </a:p>
          <a:p>
            <a:pPr marL="0" lvl="0" indent="0">
              <a:buNone/>
            </a:pPr>
            <a:r>
              <a:rPr lang="en-GB" sz="1700">
                <a:solidFill>
                  <a:srgbClr val="FF0000"/>
                </a:solidFill>
                <a:latin typeface="Comic Sans MS" panose="030F0702030302020204" pitchFamily="66" charset="0"/>
              </a:rPr>
              <a:t>to </a:t>
            </a:r>
            <a:r>
              <a:rPr lang="en-GB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God, say sorry and ask for forgiveness</a:t>
            </a:r>
          </a:p>
          <a:p>
            <a:endParaRPr lang="en-GB" sz="13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endParaRPr lang="en-GB" sz="13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C35CB2-8F4A-462E-9CB1-8A724F3FF3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44" y="624278"/>
            <a:ext cx="1225207" cy="5935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E696D7-ED23-4C1E-8A57-2D9C4B583F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6040" y="480626"/>
            <a:ext cx="989296" cy="5935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EF47B2-A874-4EEC-A32F-232B61AB1356}"/>
              </a:ext>
            </a:extLst>
          </p:cNvPr>
          <p:cNvSpPr txBox="1"/>
          <p:nvPr/>
        </p:nvSpPr>
        <p:spPr>
          <a:xfrm>
            <a:off x="984738" y="1171751"/>
            <a:ext cx="103690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Religious Education helps pupils to make sense of religion and worldviews, reflecting on</a:t>
            </a:r>
            <a:b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their own ideas and ways of living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D5F2A6-6B68-4C7A-8897-C333BC88DC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6262" y="1872283"/>
            <a:ext cx="291054" cy="6250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C8DFB4-C1EE-4D41-820B-DF58EDDC75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9582" y="1858730"/>
            <a:ext cx="291508" cy="6250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40FA63E-BA7B-4160-BABB-F5637B9F54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79905" y="3629093"/>
            <a:ext cx="245241" cy="52869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78AF784-F23A-4C7A-A877-DE7F270369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94159" y="3564945"/>
            <a:ext cx="254765" cy="52869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80E984F-087E-49EF-9C8F-C9A40A78CB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41816" y="5281843"/>
            <a:ext cx="283330" cy="61526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DF851D1-3BBE-4101-ACBF-D59CBF03E63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77550" y="5449434"/>
            <a:ext cx="364266" cy="767048"/>
          </a:xfrm>
          <a:prstGeom prst="rect">
            <a:avLst/>
          </a:prstGeom>
        </p:spPr>
      </p:pic>
      <p:pic>
        <p:nvPicPr>
          <p:cNvPr id="1026" name="Picture 2" descr="The Hebrew Bible in English Translation ...">
            <a:extLst>
              <a:ext uri="{FF2B5EF4-FFF2-40B4-BE49-F238E27FC236}">
                <a16:creationId xmlns:a16="http://schemas.microsoft.com/office/drawing/2014/main" id="{9310935D-B7F7-4E1D-AAE8-71A61AAA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3104" y="866592"/>
            <a:ext cx="502475" cy="755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6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9435"/>
            <a:ext cx="10515600" cy="1325563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		</a:t>
            </a:r>
            <a:br>
              <a:rPr lang="en-GB" sz="1600" dirty="0">
                <a:latin typeface="Comic Sans MS" panose="030F0702030302020204" pitchFamily="66" charset="0"/>
              </a:rPr>
            </a:br>
            <a:r>
              <a:rPr lang="en-GB" sz="1600" dirty="0">
                <a:latin typeface="Comic Sans MS" panose="030F0702030302020204" pitchFamily="66" charset="0"/>
              </a:rPr>
              <a:t> Ways of Knowing:</a:t>
            </a:r>
            <a:br>
              <a:rPr lang="en-GB" u="sng" dirty="0">
                <a:latin typeface="Comic Sans MS" panose="030F0702030302020204" pitchFamily="66" charset="0"/>
              </a:rPr>
            </a:br>
            <a:br>
              <a:rPr lang="en-GB" sz="4400" dirty="0">
                <a:latin typeface="Comic Sans MS" panose="030F0702030302020204" pitchFamily="66" charset="0"/>
              </a:rPr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6666FF"/>
          </a:solidFill>
        </p:spPr>
        <p:txBody>
          <a:bodyPr>
            <a:norm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Genesis 1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Genesis 2 and 3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Stewards of Creation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sz="half" idx="1"/>
          </p:nvPr>
        </p:nvSpPr>
        <p:spPr>
          <a:xfrm>
            <a:off x="828589" y="1833621"/>
            <a:ext cx="5181600" cy="4351338"/>
          </a:xfrm>
          <a:solidFill>
            <a:srgbClr val="6666FF"/>
          </a:solidFill>
        </p:spPr>
        <p:txBody>
          <a:bodyPr>
            <a:norm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Lens used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BB395A-06A6-470E-8976-3422E94458B7}"/>
              </a:ext>
            </a:extLst>
          </p:cNvPr>
          <p:cNvSpPr txBox="1"/>
          <p:nvPr/>
        </p:nvSpPr>
        <p:spPr>
          <a:xfrm>
            <a:off x="944704" y="2251668"/>
            <a:ext cx="3805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Being Theologians with Thea and Theo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1E8663-7B09-4A05-AD0A-602B3C0213BB}"/>
              </a:ext>
            </a:extLst>
          </p:cNvPr>
          <p:cNvSpPr txBox="1"/>
          <p:nvPr/>
        </p:nvSpPr>
        <p:spPr>
          <a:xfrm>
            <a:off x="944704" y="3490160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Human and Social scientists with Hunter and Sofia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8C511-11EC-44E7-98FA-B530F70EC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124" y="2621000"/>
            <a:ext cx="340752" cy="7317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F08CCF-AB21-492E-9858-6F8BF3D73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0371" y="2640320"/>
            <a:ext cx="353925" cy="75886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7ECFC3-6428-49BB-9982-1434484EE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7531" y="4136491"/>
            <a:ext cx="378583" cy="82210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565AC47-DAEF-44B5-8B33-BFD4043800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1180" y="4152708"/>
            <a:ext cx="364266" cy="76704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4207E5B-1828-4142-BDC3-9EE4EEAAB0F5}"/>
              </a:ext>
            </a:extLst>
          </p:cNvPr>
          <p:cNvSpPr txBox="1"/>
          <p:nvPr/>
        </p:nvSpPr>
        <p:spPr>
          <a:xfrm>
            <a:off x="944704" y="4905132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Philosophers with Phoebe and </a:t>
            </a:r>
            <a:r>
              <a:rPr lang="en-GB" dirty="0" err="1"/>
              <a:t>Pharell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FBBC71B-109C-41B9-AC45-5ECF14745B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5870" y="5305767"/>
            <a:ext cx="364266" cy="78528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43BA361-4045-4F22-BF83-8796DEF0F3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2644" y="5294248"/>
            <a:ext cx="378411" cy="78528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C81A810-4873-4F48-90F7-48EE7AF86B6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2261" t="41392" r="52668" b="51209"/>
          <a:stretch/>
        </p:blipFill>
        <p:spPr>
          <a:xfrm>
            <a:off x="2588862" y="520985"/>
            <a:ext cx="891295" cy="73152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4F52A93-337B-4491-9E9C-19999306996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2519" t="57823" r="43416" b="33241"/>
          <a:stretch/>
        </p:blipFill>
        <p:spPr>
          <a:xfrm>
            <a:off x="3711612" y="546608"/>
            <a:ext cx="604299" cy="74742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678F42-5D28-44E1-BEAE-36BCAF455AF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7707" t="49932" r="48389" b="42368"/>
          <a:stretch/>
        </p:blipFill>
        <p:spPr>
          <a:xfrm>
            <a:off x="6834259" y="554628"/>
            <a:ext cx="667909" cy="74110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D8DFA74-1C65-4B56-9B76-D55D391CCEF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268" t="48241" r="53149" b="42367"/>
          <a:stretch/>
        </p:blipFill>
        <p:spPr>
          <a:xfrm>
            <a:off x="4825004" y="531188"/>
            <a:ext cx="532738" cy="78552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7AFAFA5-E583-4121-BFED-430DC34E56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469" y="1900000"/>
            <a:ext cx="1496160" cy="92919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C663ED6-274E-4DA2-A334-947207887C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449" y="1900000"/>
            <a:ext cx="1406819" cy="79221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826B948-771D-4216-8F36-55E5037E574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120" y="3602515"/>
            <a:ext cx="1614467" cy="1020343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E1C3D59-4980-4702-81AB-F9A44455EFA9}"/>
              </a:ext>
            </a:extLst>
          </p:cNvPr>
          <p:cNvSpPr txBox="1"/>
          <p:nvPr/>
        </p:nvSpPr>
        <p:spPr>
          <a:xfrm>
            <a:off x="6257667" y="3771732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1200" dirty="0">
                <a:latin typeface="Comic Sans MS" panose="030F0702030302020204" pitchFamily="66" charset="0"/>
              </a:rPr>
              <a:t>Genesis 2: 15-17 and Genesis 3-the fall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>
                <a:latin typeface="Comic Sans MS" panose="030F0702030302020204" pitchFamily="66" charset="0"/>
              </a:rPr>
              <a:t>describes the way that Adam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>
                <a:latin typeface="Comic Sans MS" panose="030F0702030302020204" pitchFamily="66" charset="0"/>
              </a:rPr>
              <a:t>and Eve ‘fell’ from their close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200" dirty="0">
                <a:latin typeface="Comic Sans MS" panose="030F0702030302020204" pitchFamily="66" charset="0"/>
              </a:rPr>
              <a:t>relationship with God.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DA21B920-F8A4-43B7-9D5F-8E946B10310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1606" y="5117658"/>
            <a:ext cx="1572504" cy="83099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C720B9E9-F1D3-407A-A0A9-8E6D27C76EF4}"/>
              </a:ext>
            </a:extLst>
          </p:cNvPr>
          <p:cNvSpPr txBox="1"/>
          <p:nvPr/>
        </p:nvSpPr>
        <p:spPr>
          <a:xfrm>
            <a:off x="6257667" y="5353049"/>
            <a:ext cx="4309761" cy="658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The monks at </a:t>
            </a:r>
            <a:r>
              <a:rPr lang="en-GB" dirty="0" err="1"/>
              <a:t>Mucknell</a:t>
            </a:r>
            <a:r>
              <a:rPr lang="en-GB" dirty="0"/>
              <a:t> Abbey in Worcestershire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E26FF52F-7CE3-4191-884B-C39E956E74E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7600" t="57347" r="47748" b="34343"/>
          <a:stretch/>
        </p:blipFill>
        <p:spPr>
          <a:xfrm>
            <a:off x="5786422" y="554119"/>
            <a:ext cx="691763" cy="694981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9F038856-D646-47C5-9EDA-5D8A9B07064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2091" t="49172" r="42935" b="42082"/>
          <a:stretch/>
        </p:blipFill>
        <p:spPr>
          <a:xfrm>
            <a:off x="7806786" y="555494"/>
            <a:ext cx="739471" cy="73152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3495DE9-F8EF-433F-9C48-41ECBCA086B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7333" t="57918" r="38175" b="31505"/>
          <a:stretch/>
        </p:blipFill>
        <p:spPr>
          <a:xfrm>
            <a:off x="8763000" y="546608"/>
            <a:ext cx="667909" cy="88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42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415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Year 3 Religious Education Knowledge Organiser Unit 1 What do Christians learn from the Creation story?(Creation/Fall)</vt:lpstr>
      <vt:lpstr>    Ways of Knowing: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Reception Religious Education Knowledge Organiser Spring 2 Why is Easter Special to Christians?</dc:title>
  <dc:creator>lnoon</dc:creator>
  <cp:lastModifiedBy>Lorna Noon</cp:lastModifiedBy>
  <cp:revision>25</cp:revision>
  <dcterms:created xsi:type="dcterms:W3CDTF">2021-01-25T10:46:00Z</dcterms:created>
  <dcterms:modified xsi:type="dcterms:W3CDTF">2025-08-19T13:40:12Z</dcterms:modified>
</cp:coreProperties>
</file>