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3"/>
  </p:notesMasterIdLst>
  <p:sldIdLst>
    <p:sldId id="256" r:id="rId2"/>
  </p:sldIdLst>
  <p:sldSz cx="9906000" cy="6858000" type="A4"/>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279" autoAdjust="0"/>
    <p:restoredTop sz="94627"/>
  </p:normalViewPr>
  <p:slideViewPr>
    <p:cSldViewPr snapToGrid="0" snapToObjects="1">
      <p:cViewPr varScale="1">
        <p:scale>
          <a:sx n="69" d="100"/>
          <a:sy n="69" d="100"/>
        </p:scale>
        <p:origin x="57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numCol="1" rtlCol="0"/>
          <a:lstStyle>
            <a:lvl1pPr algn="l">
              <a:defRPr sz="1200"/>
            </a:lvl1pPr>
          </a:lstStyle>
          <a:p>
            <a:endParaRPr lang="en-US"/>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numCol="1" rtlCol="0"/>
          <a:lstStyle>
            <a:lvl1pPr algn="r">
              <a:defRPr sz="1200"/>
            </a:lvl1pPr>
          </a:lstStyle>
          <a:p>
            <a:fld id="{74DA69C8-F84C-2947-85D9-F4E475966ECC}" type="datetimeFigureOut">
              <a:rPr lang="en-US" smtClean="0"/>
              <a:t>1/4/2021</a:t>
            </a:fld>
            <a:endParaRPr lang="en-US"/>
          </a:p>
        </p:txBody>
      </p:sp>
      <p:sp>
        <p:nvSpPr>
          <p:cNvPr id="4" name="Slide Image Placeholder 3"/>
          <p:cNvSpPr>
            <a:spLocks noGrp="1" noRot="1" noChangeAspect="1"/>
          </p:cNvSpPr>
          <p:nvPr>
            <p:ph type="sldImg" idx="2"/>
          </p:nvPr>
        </p:nvSpPr>
        <p:spPr>
          <a:xfrm>
            <a:off x="979488" y="1243013"/>
            <a:ext cx="4846637" cy="3355975"/>
          </a:xfrm>
          <a:prstGeom prst="rect">
            <a:avLst/>
          </a:prstGeom>
          <a:noFill/>
          <a:ln w="12700">
            <a:solidFill>
              <a:prstClr val="black"/>
            </a:solidFill>
          </a:ln>
        </p:spPr>
        <p:txBody>
          <a:bodyPr vert="horz" lIns="91440" tIns="45720" rIns="91440" bIns="45720" numCol="1" rtlCol="0" anchor="ctr"/>
          <a:lstStyle/>
          <a:p>
            <a:endParaRPr lang="en-US"/>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numCol="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numCol="1"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numCol="1" rtlCol="0" anchor="b"/>
          <a:lstStyle>
            <a:lvl1pPr algn="r">
              <a:defRPr sz="1200"/>
            </a:lvl1pPr>
          </a:lstStyle>
          <a:p>
            <a:fld id="{90C8F01E-995B-8848-96E4-13733EB6AADD}" type="slidenum">
              <a:rPr lang="en-US" smtClean="0"/>
              <a:t>‹#›</a:t>
            </a:fld>
            <a:endParaRPr lang="en-US"/>
          </a:p>
        </p:txBody>
      </p:sp>
    </p:spTree>
    <p:extLst>
      <p:ext uri="{BB962C8B-B14F-4D97-AF65-F5344CB8AC3E}">
        <p14:creationId xmlns:p14="http://schemas.microsoft.com/office/powerpoint/2010/main" val="1426843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lstStyle/>
          <a:p>
            <a:endParaRPr lang="en-US" dirty="0"/>
          </a:p>
        </p:txBody>
      </p:sp>
      <p:sp>
        <p:nvSpPr>
          <p:cNvPr id="4" name="Slide Number Placeholder 3"/>
          <p:cNvSpPr>
            <a:spLocks noGrp="1"/>
          </p:cNvSpPr>
          <p:nvPr>
            <p:ph type="sldNum" sz="quarter" idx="10"/>
          </p:nvPr>
        </p:nvSpPr>
        <p:spPr/>
        <p:txBody>
          <a:bodyPr numCol="1"/>
          <a:lstStyle/>
          <a:p>
            <a:fld id="{9C5789CE-836E-B042-843F-5605E41F5001}" type="slidenum">
              <a:rPr lang="en-US" smtClean="0"/>
              <a:t>1</a:t>
            </a:fld>
            <a:endParaRPr lang="en-US"/>
          </a:p>
        </p:txBody>
      </p:sp>
    </p:spTree>
    <p:extLst>
      <p:ext uri="{BB962C8B-B14F-4D97-AF65-F5344CB8AC3E}">
        <p14:creationId xmlns:p14="http://schemas.microsoft.com/office/powerpoint/2010/main" val="3917283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numCol="1"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numCol="1"/>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1/4/2021</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1/4/2021</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numCol="1"/>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1/4/2021</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Content Placeholder 2"/>
          <p:cNvSpPr>
            <a:spLocks noGrp="1"/>
          </p:cNvSpPr>
          <p:nvPr>
            <p:ph idx="1"/>
          </p:nvPr>
        </p:nvSpPr>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1/4/2021</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numCol="1"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numCol="1"/>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numCol="1"/>
          <a:lstStyle/>
          <a:p>
            <a:fld id="{4027089A-8636-F64C-9D23-B4C3EC8D4BA5}" type="datetimeFigureOut">
              <a:rPr lang="en-US" smtClean="0"/>
              <a:t>1/4/2021</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numCol="1"/>
          <a:lstStyle/>
          <a:p>
            <a:fld id="{4027089A-8636-F64C-9D23-B4C3EC8D4BA5}" type="datetimeFigureOut">
              <a:rPr lang="en-US" smtClean="0"/>
              <a:t>1/4/2021</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numCol="1"/>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numCol="1"/>
          <a:lstStyle/>
          <a:p>
            <a:fld id="{4027089A-8636-F64C-9D23-B4C3EC8D4BA5}" type="datetimeFigureOut">
              <a:rPr lang="en-US" smtClean="0"/>
              <a:t>1/4/2021</a:t>
            </a:fld>
            <a:endParaRPr lang="en-US"/>
          </a:p>
        </p:txBody>
      </p:sp>
      <p:sp>
        <p:nvSpPr>
          <p:cNvPr id="8" name="Footer Placeholder 7"/>
          <p:cNvSpPr>
            <a:spLocks noGrp="1"/>
          </p:cNvSpPr>
          <p:nvPr>
            <p:ph type="ftr" sz="quarter" idx="11"/>
          </p:nvPr>
        </p:nvSpPr>
        <p:spPr/>
        <p:txBody>
          <a:bodyPr numCol="1"/>
          <a:lstStyle/>
          <a:p>
            <a:endParaRPr lang="en-US"/>
          </a:p>
        </p:txBody>
      </p:sp>
      <p:sp>
        <p:nvSpPr>
          <p:cNvPr id="9" name="Slide Number Placeholder 8"/>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Date Placeholder 2"/>
          <p:cNvSpPr>
            <a:spLocks noGrp="1"/>
          </p:cNvSpPr>
          <p:nvPr>
            <p:ph type="dt" sz="half" idx="10"/>
          </p:nvPr>
        </p:nvSpPr>
        <p:spPr/>
        <p:txBody>
          <a:bodyPr numCol="1"/>
          <a:lstStyle/>
          <a:p>
            <a:fld id="{4027089A-8636-F64C-9D23-B4C3EC8D4BA5}" type="datetimeFigureOut">
              <a:rPr lang="en-US" smtClean="0"/>
              <a:t>1/4/2021</a:t>
            </a:fld>
            <a:endParaRPr lang="en-US"/>
          </a:p>
        </p:txBody>
      </p:sp>
      <p:sp>
        <p:nvSpPr>
          <p:cNvPr id="4" name="Footer Placeholder 3"/>
          <p:cNvSpPr>
            <a:spLocks noGrp="1"/>
          </p:cNvSpPr>
          <p:nvPr>
            <p:ph type="ftr" sz="quarter" idx="11"/>
          </p:nvPr>
        </p:nvSpPr>
        <p:spPr/>
        <p:txBody>
          <a:bodyPr numCol="1"/>
          <a:lstStyle/>
          <a:p>
            <a:endParaRPr lang="en-US"/>
          </a:p>
        </p:txBody>
      </p:sp>
      <p:sp>
        <p:nvSpPr>
          <p:cNvPr id="5" name="Slide Number Placeholder 4"/>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numCol="1"/>
          <a:lstStyle/>
          <a:p>
            <a:fld id="{4027089A-8636-F64C-9D23-B4C3EC8D4BA5}" type="datetimeFigureOut">
              <a:rPr lang="en-US" smtClean="0"/>
              <a:t>1/4/2021</a:t>
            </a:fld>
            <a:endParaRPr lang="en-US"/>
          </a:p>
        </p:txBody>
      </p:sp>
      <p:sp>
        <p:nvSpPr>
          <p:cNvPr id="3" name="Footer Placeholder 2"/>
          <p:cNvSpPr>
            <a:spLocks noGrp="1"/>
          </p:cNvSpPr>
          <p:nvPr>
            <p:ph type="ftr" sz="quarter" idx="11"/>
          </p:nvPr>
        </p:nvSpPr>
        <p:spPr/>
        <p:txBody>
          <a:bodyPr numCol="1"/>
          <a:lstStyle/>
          <a:p>
            <a:endParaRPr lang="en-US"/>
          </a:p>
        </p:txBody>
      </p:sp>
      <p:sp>
        <p:nvSpPr>
          <p:cNvPr id="4" name="Slide Number Placeholder 3"/>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numCol="1"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numCol="1"/>
          <a:lstStyle/>
          <a:p>
            <a:fld id="{4027089A-8636-F64C-9D23-B4C3EC8D4BA5}" type="datetimeFigureOut">
              <a:rPr lang="en-US" smtClean="0"/>
              <a:t>1/4/2021</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numCol="1"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numCol="1"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82328" y="2057400"/>
            <a:ext cx="3194943"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numCol="1"/>
          <a:lstStyle/>
          <a:p>
            <a:fld id="{4027089A-8636-F64C-9D23-B4C3EC8D4BA5}" type="datetimeFigureOut">
              <a:rPr lang="en-US" smtClean="0"/>
              <a:t>1/4/2021</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numCol="1"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numCol="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numCol="1" rtlCol="0" anchor="ctr"/>
          <a:lstStyle>
            <a:lvl1pPr algn="l">
              <a:defRPr sz="1200">
                <a:solidFill>
                  <a:schemeClr val="tx1">
                    <a:tint val="75000"/>
                  </a:schemeClr>
                </a:solidFill>
              </a:defRPr>
            </a:lvl1pPr>
          </a:lstStyle>
          <a:p>
            <a:fld id="{4027089A-8636-F64C-9D23-B4C3EC8D4BA5}" type="datetimeFigureOut">
              <a:rPr lang="en-US" smtClean="0"/>
              <a:t>1/4/2021</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numCol="1"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numCol="1" rtlCol="0" anchor="ctr"/>
          <a:lstStyle>
            <a:lvl1pPr algn="r">
              <a:defRPr sz="1200">
                <a:solidFill>
                  <a:schemeClr val="tx1">
                    <a:tint val="75000"/>
                  </a:schemeClr>
                </a:solidFill>
              </a:defRPr>
            </a:lvl1pPr>
          </a:lstStyle>
          <a:p>
            <a:fld id="{3953B47E-519D-9549-9FB6-B83933F17F08}" type="slidenum">
              <a:rPr lang="en-US" smtClean="0"/>
              <a:t>‹#›</a:t>
            </a:fld>
            <a:endParaRPr lang="en-US"/>
          </a:p>
        </p:txBody>
      </p:sp>
    </p:spTree>
    <p:extLst>
      <p:ext uri="{BB962C8B-B14F-4D97-AF65-F5344CB8AC3E}">
        <p14:creationId xmlns:p14="http://schemas.microsoft.com/office/powerpoint/2010/main" val="762762940"/>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9545" y="47193"/>
            <a:ext cx="7429500" cy="273090"/>
          </a:xfrm>
        </p:spPr>
        <p:txBody>
          <a:bodyPr numCol="1">
            <a:noAutofit/>
          </a:bodyPr>
          <a:lstStyle/>
          <a:p>
            <a:r>
              <a:rPr lang="en-US" sz="1800" b="1" dirty="0" smtClean="0"/>
              <a:t>Year 4 |	Science	</a:t>
            </a:r>
            <a:r>
              <a:rPr lang="en-US" sz="1800" b="1" smtClean="0"/>
              <a:t>| Sound</a:t>
            </a:r>
            <a:endParaRPr lang="en-US" sz="1800" b="1" dirty="0"/>
          </a:p>
        </p:txBody>
      </p:sp>
      <p:cxnSp>
        <p:nvCxnSpPr>
          <p:cNvPr id="5" name="Straight Connector 4"/>
          <p:cNvCxnSpPr/>
          <p:nvPr/>
        </p:nvCxnSpPr>
        <p:spPr>
          <a:xfrm>
            <a:off x="0" y="320283"/>
            <a:ext cx="9906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 name="Table 2"/>
          <p:cNvGraphicFramePr>
            <a:graphicFrameLocks noGrp="1"/>
          </p:cNvGraphicFramePr>
          <p:nvPr>
            <p:extLst>
              <p:ext uri="{D42A27DB-BD31-4B8C-83A1-F6EECF244321}">
                <p14:modId xmlns:p14="http://schemas.microsoft.com/office/powerpoint/2010/main" val="1461033266"/>
              </p:ext>
            </p:extLst>
          </p:nvPr>
        </p:nvGraphicFramePr>
        <p:xfrm>
          <a:off x="2864582" y="544278"/>
          <a:ext cx="3131616" cy="6162276"/>
        </p:xfrm>
        <a:graphic>
          <a:graphicData uri="http://schemas.openxmlformats.org/drawingml/2006/table">
            <a:tbl>
              <a:tblPr firstRow="1" bandRow="1">
                <a:tableStyleId>{93296810-A885-4BE3-A3E7-6D5BEEA58F35}</a:tableStyleId>
              </a:tblPr>
              <a:tblGrid>
                <a:gridCol w="349673">
                  <a:extLst>
                    <a:ext uri="{9D8B030D-6E8A-4147-A177-3AD203B41FA5}">
                      <a16:colId xmlns:a16="http://schemas.microsoft.com/office/drawing/2014/main" val="20000"/>
                    </a:ext>
                  </a:extLst>
                </a:gridCol>
                <a:gridCol w="2781943">
                  <a:extLst>
                    <a:ext uri="{9D8B030D-6E8A-4147-A177-3AD203B41FA5}">
                      <a16:colId xmlns:a16="http://schemas.microsoft.com/office/drawing/2014/main" val="20001"/>
                    </a:ext>
                  </a:extLst>
                </a:gridCol>
              </a:tblGrid>
              <a:tr h="305823">
                <a:tc gridSpan="2">
                  <a:txBody>
                    <a:bodyPr/>
                    <a:lstStyle/>
                    <a:p>
                      <a:pPr algn="ctr"/>
                      <a:r>
                        <a:rPr lang="en-GB" altLang="en-GB" dirty="0" smtClean="0"/>
                        <a:t>Key Knowledge</a:t>
                      </a:r>
                      <a:endParaRPr lang="en-GB" altLang="en-GB" dirty="0"/>
                    </a:p>
                  </a:txBody>
                  <a:tcPr marL="74295" marR="74295" marT="37148" marB="37148"/>
                </a:tc>
                <a:tc hMerge="1">
                  <a:txBody>
                    <a:bodyPr/>
                    <a:lstStyle/>
                    <a:p>
                      <a:endParaRPr lang="en-GB" altLang="en-GB" dirty="0"/>
                    </a:p>
                  </a:txBody>
                  <a:tcPr marL="74295" marR="74295" marT="37148" marB="37148"/>
                </a:tc>
                <a:extLst>
                  <a:ext uri="{0D108BD9-81ED-4DB2-BD59-A6C34878D82A}">
                    <a16:rowId xmlns:a16="http://schemas.microsoft.com/office/drawing/2014/main" val="10000"/>
                  </a:ext>
                </a:extLst>
              </a:tr>
              <a:tr h="234717">
                <a:tc>
                  <a:txBody>
                    <a:bodyPr/>
                    <a:lstStyle/>
                    <a:p>
                      <a:r>
                        <a:rPr lang="en-GB" altLang="en-GB" sz="1000" b="0" dirty="0"/>
                        <a:t>1</a:t>
                      </a:r>
                    </a:p>
                  </a:txBody>
                  <a:tcPr marL="74295" marR="74295" marT="37148" marB="37148"/>
                </a:tc>
                <a:tc>
                  <a:txBody>
                    <a:bodyPr/>
                    <a:lstStyle/>
                    <a:p>
                      <a:r>
                        <a:rPr lang="en-GB" sz="1200" dirty="0" smtClean="0"/>
                        <a:t>Sound can travel through solids,</a:t>
                      </a:r>
                      <a:r>
                        <a:rPr lang="en-GB" sz="1200" baseline="0" dirty="0" smtClean="0"/>
                        <a:t> liquids and gases. Sound travels as a wave, vibrating the particles in the medium it is travelling in.</a:t>
                      </a:r>
                      <a:endParaRPr lang="en-GB" sz="1200" dirty="0"/>
                    </a:p>
                  </a:txBody>
                  <a:tcPr marL="68580" marR="68580" marT="0" marB="0"/>
                </a:tc>
                <a:extLst>
                  <a:ext uri="{0D108BD9-81ED-4DB2-BD59-A6C34878D82A}">
                    <a16:rowId xmlns:a16="http://schemas.microsoft.com/office/drawing/2014/main" val="10001"/>
                  </a:ext>
                </a:extLst>
              </a:tr>
              <a:tr h="327260">
                <a:tc>
                  <a:txBody>
                    <a:bodyPr/>
                    <a:lstStyle/>
                    <a:p>
                      <a:r>
                        <a:rPr lang="en-GB" altLang="en-GB" sz="1000" b="0" dirty="0"/>
                        <a:t>2</a:t>
                      </a:r>
                    </a:p>
                  </a:txBody>
                  <a:tcPr marL="74295" marR="74295" marT="37148" marB="37148"/>
                </a:tc>
                <a:tc>
                  <a:txBody>
                    <a:bodyPr/>
                    <a:lstStyle/>
                    <a:p>
                      <a:r>
                        <a:rPr lang="en-GB" sz="1200" dirty="0" smtClean="0"/>
                        <a:t>Sound cannot travel through a vacuum.</a:t>
                      </a:r>
                      <a:endParaRPr lang="en-GB" sz="1200" dirty="0"/>
                    </a:p>
                  </a:txBody>
                  <a:tcPr marL="68580" marR="68580" marT="0" marB="0"/>
                </a:tc>
                <a:extLst>
                  <a:ext uri="{0D108BD9-81ED-4DB2-BD59-A6C34878D82A}">
                    <a16:rowId xmlns:a16="http://schemas.microsoft.com/office/drawing/2014/main" val="10002"/>
                  </a:ext>
                </a:extLst>
              </a:tr>
              <a:tr h="234717">
                <a:tc>
                  <a:txBody>
                    <a:bodyPr/>
                    <a:lstStyle/>
                    <a:p>
                      <a:r>
                        <a:rPr lang="en-GB" altLang="en-GB" sz="1000" b="0" dirty="0"/>
                        <a:t>3</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Sound is a type of energy, Sounds are created by vibrations. The louder the sound, the bigger the vibration.</a:t>
                      </a:r>
                    </a:p>
                  </a:txBody>
                  <a:tcPr marL="68580" marR="68580" marT="0" marB="0"/>
                </a:tc>
                <a:extLst>
                  <a:ext uri="{0D108BD9-81ED-4DB2-BD59-A6C34878D82A}">
                    <a16:rowId xmlns:a16="http://schemas.microsoft.com/office/drawing/2014/main" val="2407509847"/>
                  </a:ext>
                </a:extLst>
              </a:tr>
              <a:tr h="327260">
                <a:tc>
                  <a:txBody>
                    <a:bodyPr/>
                    <a:lstStyle/>
                    <a:p>
                      <a:r>
                        <a:rPr lang="en-GB" altLang="en-GB" sz="1000" b="0" dirty="0"/>
                        <a:t>4</a:t>
                      </a:r>
                    </a:p>
                  </a:txBody>
                  <a:tcPr marL="74295" marR="74295" marT="37148" marB="37148"/>
                </a:tc>
                <a:tc>
                  <a:txBody>
                    <a:bodyPr/>
                    <a:lstStyle/>
                    <a:p>
                      <a:r>
                        <a:rPr lang="en-GB" sz="1200" dirty="0" smtClean="0"/>
                        <a:t>Pitch is a</a:t>
                      </a:r>
                      <a:r>
                        <a:rPr lang="en-GB" sz="1200" baseline="0" dirty="0" smtClean="0"/>
                        <a:t> measure of how high or loud a sound is. A whistle being blown creates a high-pitched sound. A rumble of thunder is an example of a low-pitched sound. </a:t>
                      </a:r>
                      <a:endParaRPr lang="en-GB" sz="1200" dirty="0"/>
                    </a:p>
                  </a:txBody>
                  <a:tcPr marL="68580" marR="68580" marT="0" marB="0"/>
                </a:tc>
                <a:extLst>
                  <a:ext uri="{0D108BD9-81ED-4DB2-BD59-A6C34878D82A}">
                    <a16:rowId xmlns:a16="http://schemas.microsoft.com/office/drawing/2014/main" val="10003"/>
                  </a:ext>
                </a:extLst>
              </a:tr>
              <a:tr h="307716">
                <a:tc>
                  <a:txBody>
                    <a:bodyPr/>
                    <a:lstStyle/>
                    <a:p>
                      <a:r>
                        <a:rPr lang="en-GB" altLang="en-GB" sz="1000" b="0" dirty="0"/>
                        <a:t>5</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Inside your ear, the vibrations hit the eardrum and are then passed to the middle and then the inner ear. They are then changed into electrical signals and sent to your brain. Your brain tells you that you are hearing sound.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txBody>
                  <a:tcPr marL="68580" marR="68580" marT="0" marB="0"/>
                </a:tc>
                <a:extLst>
                  <a:ext uri="{0D108BD9-81ED-4DB2-BD59-A6C34878D82A}">
                    <a16:rowId xmlns:a16="http://schemas.microsoft.com/office/drawing/2014/main" val="10004"/>
                  </a:ext>
                </a:extLst>
              </a:tr>
              <a:tr h="327260">
                <a:tc>
                  <a:txBody>
                    <a:bodyPr/>
                    <a:lstStyle/>
                    <a:p>
                      <a:r>
                        <a:rPr lang="en-GB" altLang="en-GB" sz="1000" b="0" dirty="0"/>
                        <a:t>6</a:t>
                      </a:r>
                    </a:p>
                  </a:txBody>
                  <a:tcPr marL="74295" marR="74295" marT="37148" marB="37148"/>
                </a:tc>
                <a:tc>
                  <a:txBody>
                    <a:bodyPr/>
                    <a:lstStyle/>
                    <a:p>
                      <a:r>
                        <a:rPr kumimoji="0" lang="en-GB" sz="1200" b="0" i="0" u="none" strike="noStrike" kern="1200" cap="none" spc="0" normalizeH="0" baseline="0" noProof="0" dirty="0" smtClean="0">
                          <a:ln>
                            <a:noFill/>
                          </a:ln>
                          <a:solidFill>
                            <a:prstClr val="black"/>
                          </a:solidFill>
                          <a:effectLst/>
                          <a:uLnTx/>
                          <a:uFillTx/>
                          <a:latin typeface="+mn-lt"/>
                          <a:ea typeface="+mn-ea"/>
                          <a:cs typeface="+mn-cs"/>
                        </a:rPr>
                        <a:t>If you throw a stone in a pond it will produce ripples. As the ripples spread out across the pond, they become smaller. When sound vibrations spread out over a distance, the sound becomes quieter, just like ripples in a pond. </a:t>
                      </a:r>
                    </a:p>
                    <a:p>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graphicFrame>
        <p:nvGraphicFramePr>
          <p:cNvPr id="8" name="Table 7">
            <a:extLst>
              <a:ext uri="{FF2B5EF4-FFF2-40B4-BE49-F238E27FC236}">
                <a16:creationId xmlns:a16="http://schemas.microsoft.com/office/drawing/2014/main" id="{87A16600-9CE5-7D4D-9238-FE903140D703}"/>
              </a:ext>
            </a:extLst>
          </p:cNvPr>
          <p:cNvGraphicFramePr>
            <a:graphicFrameLocks noGrp="1"/>
          </p:cNvGraphicFramePr>
          <p:nvPr>
            <p:extLst>
              <p:ext uri="{D42A27DB-BD31-4B8C-83A1-F6EECF244321}">
                <p14:modId xmlns:p14="http://schemas.microsoft.com/office/powerpoint/2010/main" val="3622640232"/>
              </p:ext>
            </p:extLst>
          </p:nvPr>
        </p:nvGraphicFramePr>
        <p:xfrm>
          <a:off x="6172545" y="540277"/>
          <a:ext cx="3601797" cy="4795406"/>
        </p:xfrm>
        <a:graphic>
          <a:graphicData uri="http://schemas.openxmlformats.org/drawingml/2006/table">
            <a:tbl>
              <a:tblPr firstRow="1" bandRow="1">
                <a:tableStyleId>{F5AB1C69-6EDB-4FF4-983F-18BD219EF322}</a:tableStyleId>
              </a:tblPr>
              <a:tblGrid>
                <a:gridCol w="339090">
                  <a:extLst>
                    <a:ext uri="{9D8B030D-6E8A-4147-A177-3AD203B41FA5}">
                      <a16:colId xmlns:a16="http://schemas.microsoft.com/office/drawing/2014/main" val="3034729171"/>
                    </a:ext>
                  </a:extLst>
                </a:gridCol>
                <a:gridCol w="3262707">
                  <a:extLst>
                    <a:ext uri="{9D8B030D-6E8A-4147-A177-3AD203B41FA5}">
                      <a16:colId xmlns:a16="http://schemas.microsoft.com/office/drawing/2014/main" val="771789285"/>
                    </a:ext>
                  </a:extLst>
                </a:gridCol>
              </a:tblGrid>
              <a:tr h="680606">
                <a:tc gridSpan="2">
                  <a:txBody>
                    <a:bodyPr/>
                    <a:lstStyle/>
                    <a:p>
                      <a:pPr algn="ctr"/>
                      <a:r>
                        <a:rPr lang="en-US" sz="1800" dirty="0" smtClean="0"/>
                        <a:t>Useful Diagrams</a:t>
                      </a:r>
                      <a:endParaRPr lang="en-US" sz="1800" dirty="0"/>
                    </a:p>
                  </a:txBody>
                  <a:tcPr marL="74295" marR="74295" marT="37148" marB="37148"/>
                </a:tc>
                <a:tc hMerge="1">
                  <a:txBody>
                    <a:bodyPr/>
                    <a:lstStyle/>
                    <a:p>
                      <a:endParaRPr lang="en-US"/>
                    </a:p>
                  </a:txBody>
                  <a:tcPr/>
                </a:tc>
                <a:extLst>
                  <a:ext uri="{0D108BD9-81ED-4DB2-BD59-A6C34878D82A}">
                    <a16:rowId xmlns:a16="http://schemas.microsoft.com/office/drawing/2014/main" val="2106910169"/>
                  </a:ext>
                </a:extLst>
              </a:tr>
              <a:tr h="535557">
                <a:tc>
                  <a:txBody>
                    <a:bodyPr/>
                    <a:lstStyle/>
                    <a:p>
                      <a:r>
                        <a:rPr lang="en-US" sz="1200" b="0" dirty="0"/>
                        <a:t>1</a:t>
                      </a:r>
                    </a:p>
                  </a:txBody>
                  <a:tcPr marL="74295" marR="74295" marT="37148" marB="37148"/>
                </a:tc>
                <a:tc>
                  <a:txBody>
                    <a:bodyPr/>
                    <a:lstStyle/>
                    <a:p>
                      <a:endParaRPr lang="en-GB" dirty="0" smtClean="0"/>
                    </a:p>
                    <a:p>
                      <a:endParaRPr lang="en-GB" dirty="0" smtClean="0"/>
                    </a:p>
                    <a:p>
                      <a:endParaRPr lang="en-GB" dirty="0" smtClean="0"/>
                    </a:p>
                    <a:p>
                      <a:endParaRPr lang="en-GB" dirty="0" smtClean="0"/>
                    </a:p>
                  </a:txBody>
                  <a:tcPr marL="68580" marR="68580" marT="0" marB="0"/>
                </a:tc>
                <a:extLst>
                  <a:ext uri="{0D108BD9-81ED-4DB2-BD59-A6C34878D82A}">
                    <a16:rowId xmlns:a16="http://schemas.microsoft.com/office/drawing/2014/main" val="3401584818"/>
                  </a:ext>
                </a:extLst>
              </a:tr>
              <a:tr h="535557">
                <a:tc>
                  <a:txBody>
                    <a:bodyPr/>
                    <a:lstStyle/>
                    <a:p>
                      <a:r>
                        <a:rPr lang="en-US" sz="1200" b="0" dirty="0"/>
                        <a:t>2</a:t>
                      </a:r>
                    </a:p>
                  </a:txBody>
                  <a:tcPr marL="74295" marR="74295" marT="37148" marB="37148"/>
                </a:tc>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txBody>
                  <a:tcPr marL="68580" marR="68580" marT="0" marB="0"/>
                </a:tc>
                <a:extLst>
                  <a:ext uri="{0D108BD9-81ED-4DB2-BD59-A6C34878D82A}">
                    <a16:rowId xmlns:a16="http://schemas.microsoft.com/office/drawing/2014/main" val="2075142700"/>
                  </a:ext>
                </a:extLst>
              </a:tr>
              <a:tr h="535557">
                <a:tc>
                  <a:txBody>
                    <a:bodyPr/>
                    <a:lstStyle/>
                    <a:p>
                      <a:r>
                        <a:rPr lang="en-US" sz="1200" b="0" dirty="0"/>
                        <a:t>3</a:t>
                      </a:r>
                    </a:p>
                  </a:txBody>
                  <a:tcPr marL="74295" marR="74295" marT="37148" marB="37148"/>
                </a:tc>
                <a:tc>
                  <a:txBody>
                    <a:bodyPr/>
                    <a:lstStyle/>
                    <a:p>
                      <a:endParaRPr lang="en-GB" dirty="0" smtClean="0"/>
                    </a:p>
                    <a:p>
                      <a:endParaRPr lang="en-GB" dirty="0" smtClean="0"/>
                    </a:p>
                    <a:p>
                      <a:endParaRPr lang="en-GB" dirty="0" smtClean="0"/>
                    </a:p>
                    <a:p>
                      <a:endParaRPr lang="en-GB" dirty="0" smtClean="0"/>
                    </a:p>
                    <a:p>
                      <a:endParaRPr lang="en-GB" dirty="0"/>
                    </a:p>
                  </a:txBody>
                  <a:tcPr marL="68580" marR="68580" marT="0" marB="0"/>
                </a:tc>
                <a:extLst>
                  <a:ext uri="{0D108BD9-81ED-4DB2-BD59-A6C34878D82A}">
                    <a16:rowId xmlns:a16="http://schemas.microsoft.com/office/drawing/2014/main" val="373459478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503579992"/>
              </p:ext>
            </p:extLst>
          </p:nvPr>
        </p:nvGraphicFramePr>
        <p:xfrm>
          <a:off x="93309" y="482965"/>
          <a:ext cx="2649894" cy="3836212"/>
        </p:xfrm>
        <a:graphic>
          <a:graphicData uri="http://schemas.openxmlformats.org/drawingml/2006/table">
            <a:tbl>
              <a:tblPr firstRow="1" bandRow="1">
                <a:tableStyleId>{7DF18680-E054-41AD-8BC1-D1AEF772440D}</a:tableStyleId>
              </a:tblPr>
              <a:tblGrid>
                <a:gridCol w="295884">
                  <a:extLst>
                    <a:ext uri="{9D8B030D-6E8A-4147-A177-3AD203B41FA5}">
                      <a16:colId xmlns:a16="http://schemas.microsoft.com/office/drawing/2014/main" val="20000"/>
                    </a:ext>
                  </a:extLst>
                </a:gridCol>
                <a:gridCol w="644923">
                  <a:extLst>
                    <a:ext uri="{9D8B030D-6E8A-4147-A177-3AD203B41FA5}">
                      <a16:colId xmlns:a16="http://schemas.microsoft.com/office/drawing/2014/main" val="20001"/>
                    </a:ext>
                  </a:extLst>
                </a:gridCol>
                <a:gridCol w="1709087">
                  <a:extLst>
                    <a:ext uri="{9D8B030D-6E8A-4147-A177-3AD203B41FA5}">
                      <a16:colId xmlns:a16="http://schemas.microsoft.com/office/drawing/2014/main" val="3827066675"/>
                    </a:ext>
                  </a:extLst>
                </a:gridCol>
              </a:tblGrid>
              <a:tr h="356825">
                <a:tc gridSpan="3">
                  <a:txBody>
                    <a:bodyPr/>
                    <a:lstStyle/>
                    <a:p>
                      <a:pPr algn="ctr"/>
                      <a:r>
                        <a:rPr lang="en-GB" altLang="en-GB" sz="1600" dirty="0" smtClean="0"/>
                        <a:t>Key Vocabulary</a:t>
                      </a:r>
                      <a:endParaRPr lang="en-GB" altLang="en-GB" sz="1600" dirty="0"/>
                    </a:p>
                  </a:txBody>
                  <a:tcPr marL="74295" marR="74295" marT="37148" marB="37148"/>
                </a:tc>
                <a:tc hMerge="1">
                  <a:txBody>
                    <a:bodyPr/>
                    <a:lstStyle/>
                    <a:p>
                      <a:endParaRPr lang="en-GB" altLang="en-GB" dirty="0"/>
                    </a:p>
                  </a:txBody>
                  <a:tcPr marL="74295" marR="74295" marT="37148" marB="37148"/>
                </a:tc>
                <a:tc hMerge="1">
                  <a:txBody>
                    <a:bodyPr/>
                    <a:lstStyle/>
                    <a:p>
                      <a:endParaRPr lang="en-US"/>
                    </a:p>
                  </a:txBody>
                  <a:tcPr/>
                </a:tc>
                <a:extLst>
                  <a:ext uri="{0D108BD9-81ED-4DB2-BD59-A6C34878D82A}">
                    <a16:rowId xmlns:a16="http://schemas.microsoft.com/office/drawing/2014/main" val="10000"/>
                  </a:ext>
                </a:extLst>
              </a:tr>
              <a:tr h="374373">
                <a:tc>
                  <a:txBody>
                    <a:bodyPr/>
                    <a:lstStyle/>
                    <a:p>
                      <a:r>
                        <a:rPr lang="en-GB" altLang="en-GB" sz="1000" dirty="0"/>
                        <a:t>1</a:t>
                      </a:r>
                      <a:endParaRPr lang="en-GB" altLang="en-GB" sz="1000" b="0" dirty="0"/>
                    </a:p>
                  </a:txBody>
                  <a:tcPr marL="74295" marR="74295" marT="37148" marB="37148"/>
                </a:tc>
                <a:tc>
                  <a:txBody>
                    <a:bodyPr/>
                    <a:lstStyle/>
                    <a:p>
                      <a:r>
                        <a:rPr lang="en-GB" sz="1000" dirty="0" smtClean="0"/>
                        <a:t>Vibration</a:t>
                      </a:r>
                      <a:endParaRPr lang="en-GB" sz="1000" dirty="0"/>
                    </a:p>
                  </a:txBody>
                  <a:tcPr marL="74295" marR="74295" marT="37148" marB="37148"/>
                </a:tc>
                <a:tc>
                  <a:txBody>
                    <a:bodyPr/>
                    <a:lstStyle/>
                    <a:p>
                      <a:r>
                        <a:rPr lang="en-GB" sz="1100" dirty="0" smtClean="0"/>
                        <a:t>A movement backwards and</a:t>
                      </a:r>
                      <a:r>
                        <a:rPr lang="en-GB" sz="1100" baseline="0" dirty="0" smtClean="0"/>
                        <a:t> forwards.</a:t>
                      </a:r>
                      <a:endParaRPr lang="en-GB" sz="1100" dirty="0"/>
                    </a:p>
                  </a:txBody>
                  <a:tcPr marL="74295" marR="74295" marT="37148" marB="37148"/>
                </a:tc>
                <a:extLst>
                  <a:ext uri="{0D108BD9-81ED-4DB2-BD59-A6C34878D82A}">
                    <a16:rowId xmlns:a16="http://schemas.microsoft.com/office/drawing/2014/main" val="10001"/>
                  </a:ext>
                </a:extLst>
              </a:tr>
              <a:tr h="462702">
                <a:tc>
                  <a:txBody>
                    <a:bodyPr/>
                    <a:lstStyle/>
                    <a:p>
                      <a:r>
                        <a:rPr lang="en-GB" altLang="en-GB" sz="1000" dirty="0"/>
                        <a:t>2</a:t>
                      </a:r>
                      <a:endParaRPr lang="en-GB" altLang="en-GB" sz="1000" b="0" dirty="0"/>
                    </a:p>
                  </a:txBody>
                  <a:tcPr marL="74295" marR="74295" marT="37148" marB="37148"/>
                </a:tc>
                <a:tc>
                  <a:txBody>
                    <a:bodyPr/>
                    <a:lstStyle/>
                    <a:p>
                      <a:r>
                        <a:rPr lang="en-GB" sz="1100" dirty="0" smtClean="0"/>
                        <a:t>Sound wave</a:t>
                      </a:r>
                      <a:endParaRPr lang="en-GB" sz="1100" dirty="0"/>
                    </a:p>
                  </a:txBody>
                  <a:tcPr marL="74295" marR="74295" marT="37148" marB="37148"/>
                </a:tc>
                <a:tc>
                  <a:txBody>
                    <a:bodyPr/>
                    <a:lstStyle/>
                    <a:p>
                      <a:r>
                        <a:rPr lang="en-GB" sz="1100" dirty="0" smtClean="0"/>
                        <a:t>Vibrations travelling from a sound source.</a:t>
                      </a:r>
                      <a:endParaRPr lang="en-GB" sz="1100" dirty="0"/>
                    </a:p>
                  </a:txBody>
                  <a:tcPr marL="74295" marR="74295" marT="37148" marB="37148"/>
                </a:tc>
                <a:extLst>
                  <a:ext uri="{0D108BD9-81ED-4DB2-BD59-A6C34878D82A}">
                    <a16:rowId xmlns:a16="http://schemas.microsoft.com/office/drawing/2014/main" val="10002"/>
                  </a:ext>
                </a:extLst>
              </a:tr>
              <a:tr h="280780">
                <a:tc>
                  <a:txBody>
                    <a:bodyPr/>
                    <a:lstStyle/>
                    <a:p>
                      <a:r>
                        <a:rPr lang="en-GB" altLang="en-GB" sz="1000" dirty="0"/>
                        <a:t>3</a:t>
                      </a:r>
                      <a:endParaRPr lang="en-GB" altLang="en-GB" sz="1000" b="0" dirty="0"/>
                    </a:p>
                  </a:txBody>
                  <a:tcPr marL="74295" marR="74295" marT="37148" marB="37148"/>
                </a:tc>
                <a:tc>
                  <a:txBody>
                    <a:bodyPr/>
                    <a:lstStyle/>
                    <a:p>
                      <a:r>
                        <a:rPr lang="en-GB" sz="1100" dirty="0" smtClean="0"/>
                        <a:t>Volume</a:t>
                      </a:r>
                      <a:endParaRPr lang="en-GB" sz="1100" dirty="0"/>
                    </a:p>
                  </a:txBody>
                  <a:tcPr marL="74295" marR="74295" marT="37148" marB="37148"/>
                </a:tc>
                <a:tc>
                  <a:txBody>
                    <a:bodyPr/>
                    <a:lstStyle/>
                    <a:p>
                      <a:r>
                        <a:rPr lang="en-GB" sz="1100" dirty="0" smtClean="0"/>
                        <a:t>The loudness of a sound.</a:t>
                      </a:r>
                      <a:endParaRPr lang="en-GB" sz="1100" dirty="0"/>
                    </a:p>
                  </a:txBody>
                  <a:tcPr marL="74295" marR="74295" marT="37148" marB="37148"/>
                </a:tc>
                <a:extLst>
                  <a:ext uri="{0D108BD9-81ED-4DB2-BD59-A6C34878D82A}">
                    <a16:rowId xmlns:a16="http://schemas.microsoft.com/office/drawing/2014/main" val="2407509847"/>
                  </a:ext>
                </a:extLst>
              </a:tr>
              <a:tr h="334967">
                <a:tc>
                  <a:txBody>
                    <a:bodyPr/>
                    <a:lstStyle/>
                    <a:p>
                      <a:r>
                        <a:rPr lang="en-GB" altLang="en-GB" sz="1000" dirty="0"/>
                        <a:t>4</a:t>
                      </a:r>
                      <a:endParaRPr lang="en-GB" altLang="en-GB" sz="1000" b="0" dirty="0"/>
                    </a:p>
                  </a:txBody>
                  <a:tcPr marL="74295" marR="74295" marT="37148" marB="37148"/>
                </a:tc>
                <a:tc>
                  <a:txBody>
                    <a:bodyPr/>
                    <a:lstStyle/>
                    <a:p>
                      <a:r>
                        <a:rPr lang="en-GB" sz="900" dirty="0" smtClean="0"/>
                        <a:t>Amplitude</a:t>
                      </a:r>
                      <a:endParaRPr lang="en-GB" sz="900" dirty="0"/>
                    </a:p>
                  </a:txBody>
                  <a:tcPr marL="68580" marR="68580" marT="0" marB="0"/>
                </a:tc>
                <a:tc>
                  <a:txBody>
                    <a:bodyPr/>
                    <a:lstStyle/>
                    <a:p>
                      <a:r>
                        <a:rPr lang="en-GB" sz="1100" dirty="0" smtClean="0"/>
                        <a:t>The size of a vibration. A</a:t>
                      </a:r>
                      <a:r>
                        <a:rPr lang="en-GB" sz="1100" baseline="0" dirty="0" smtClean="0"/>
                        <a:t> larger amplitude = a larger sound.</a:t>
                      </a:r>
                      <a:endParaRPr lang="en-GB" sz="1100" dirty="0"/>
                    </a:p>
                  </a:txBody>
                  <a:tcPr marL="68580" marR="68580" marT="0" marB="0"/>
                </a:tc>
                <a:extLst>
                  <a:ext uri="{0D108BD9-81ED-4DB2-BD59-A6C34878D82A}">
                    <a16:rowId xmlns:a16="http://schemas.microsoft.com/office/drawing/2014/main" val="10003"/>
                  </a:ext>
                </a:extLst>
              </a:tr>
              <a:tr h="314962">
                <a:tc>
                  <a:txBody>
                    <a:bodyPr/>
                    <a:lstStyle/>
                    <a:p>
                      <a:r>
                        <a:rPr lang="en-GB" altLang="en-GB" sz="1000" dirty="0"/>
                        <a:t>5</a:t>
                      </a:r>
                      <a:endParaRPr lang="en-GB" altLang="en-GB" sz="1000" b="0" dirty="0"/>
                    </a:p>
                  </a:txBody>
                  <a:tcPr marL="74295" marR="74295" marT="37148" marB="37148"/>
                </a:tc>
                <a:tc>
                  <a:txBody>
                    <a:bodyPr/>
                    <a:lstStyle/>
                    <a:p>
                      <a:r>
                        <a:rPr lang="en-GB" sz="1100" dirty="0" smtClean="0"/>
                        <a:t>Pitch</a:t>
                      </a:r>
                      <a:endParaRPr lang="en-GB" sz="1100" dirty="0"/>
                    </a:p>
                  </a:txBody>
                  <a:tcPr marL="68580" marR="68580" marT="0" marB="0"/>
                </a:tc>
                <a:tc>
                  <a:txBody>
                    <a:bodyPr/>
                    <a:lstStyle/>
                    <a:p>
                      <a:r>
                        <a:rPr lang="en-GB" sz="1100" dirty="0" smtClean="0"/>
                        <a:t>How low or high a sound</a:t>
                      </a:r>
                      <a:r>
                        <a:rPr lang="en-GB" sz="1100" baseline="0" dirty="0" smtClean="0"/>
                        <a:t> is.</a:t>
                      </a:r>
                      <a:endParaRPr lang="en-GB" sz="1100" dirty="0"/>
                    </a:p>
                  </a:txBody>
                  <a:tcPr marL="68580" marR="68580" marT="0" marB="0"/>
                </a:tc>
                <a:extLst>
                  <a:ext uri="{0D108BD9-81ED-4DB2-BD59-A6C34878D82A}">
                    <a16:rowId xmlns:a16="http://schemas.microsoft.com/office/drawing/2014/main" val="10004"/>
                  </a:ext>
                </a:extLst>
              </a:tr>
              <a:tr h="334967">
                <a:tc>
                  <a:txBody>
                    <a:bodyPr/>
                    <a:lstStyle/>
                    <a:p>
                      <a:r>
                        <a:rPr lang="en-GB" altLang="en-GB" sz="1000" dirty="0"/>
                        <a:t>6</a:t>
                      </a:r>
                      <a:endParaRPr lang="en-GB" altLang="en-GB" sz="1000" b="0" dirty="0"/>
                    </a:p>
                  </a:txBody>
                  <a:tcPr marL="74295" marR="74295" marT="37148" marB="37148"/>
                </a:tc>
                <a:tc>
                  <a:txBody>
                    <a:bodyPr/>
                    <a:lstStyle/>
                    <a:p>
                      <a:r>
                        <a:rPr lang="en-GB" sz="1100" dirty="0" smtClean="0"/>
                        <a:t>Ear</a:t>
                      </a:r>
                      <a:endParaRPr lang="en-GB" sz="1100" dirty="0"/>
                    </a:p>
                  </a:txBody>
                  <a:tcPr marL="68580" marR="68580" marT="0" marB="0"/>
                </a:tc>
                <a:tc>
                  <a:txBody>
                    <a:bodyPr/>
                    <a:lstStyle/>
                    <a:p>
                      <a:r>
                        <a:rPr lang="en-GB" sz="1100" dirty="0" smtClean="0"/>
                        <a:t>An organ used for hearing.</a:t>
                      </a:r>
                      <a:endParaRPr lang="en-GB" sz="1100" dirty="0"/>
                    </a:p>
                  </a:txBody>
                  <a:tcPr marL="68580" marR="68580" marT="0" marB="0"/>
                </a:tc>
                <a:extLst>
                  <a:ext uri="{0D108BD9-81ED-4DB2-BD59-A6C34878D82A}">
                    <a16:rowId xmlns:a16="http://schemas.microsoft.com/office/drawing/2014/main" val="10005"/>
                  </a:ext>
                </a:extLst>
              </a:tr>
              <a:tr h="476036">
                <a:tc>
                  <a:txBody>
                    <a:bodyPr/>
                    <a:lstStyle/>
                    <a:p>
                      <a:r>
                        <a:rPr lang="en-GB" altLang="en-GB" sz="1000" dirty="0"/>
                        <a:t>7</a:t>
                      </a:r>
                      <a:endParaRPr lang="en-GB" altLang="en-GB" sz="1000" b="0" dirty="0"/>
                    </a:p>
                  </a:txBody>
                  <a:tcPr marL="74295" marR="74295" marT="37148" marB="37148"/>
                </a:tc>
                <a:tc>
                  <a:txBody>
                    <a:bodyPr/>
                    <a:lstStyle/>
                    <a:p>
                      <a:r>
                        <a:rPr lang="en-GB" sz="1100" dirty="0" smtClean="0"/>
                        <a:t>Particles</a:t>
                      </a:r>
                      <a:endParaRPr lang="en-GB" sz="1100" dirty="0"/>
                    </a:p>
                  </a:txBody>
                  <a:tcPr marL="68580" marR="68580" marT="0" marB="0"/>
                </a:tc>
                <a:tc>
                  <a:txBody>
                    <a:bodyPr/>
                    <a:lstStyle/>
                    <a:p>
                      <a:r>
                        <a:rPr lang="en-GB" sz="1100" dirty="0" smtClean="0"/>
                        <a:t>Solids, liquids and gases are made of particles.</a:t>
                      </a:r>
                      <a:r>
                        <a:rPr lang="en-GB" sz="1100" baseline="0" dirty="0" smtClean="0"/>
                        <a:t> They are so small we are unable to see them. </a:t>
                      </a:r>
                      <a:endParaRPr lang="en-GB" sz="1100" dirty="0"/>
                    </a:p>
                  </a:txBody>
                  <a:tcPr marL="68580" marR="68580" marT="0" marB="0"/>
                </a:tc>
                <a:extLst>
                  <a:ext uri="{0D108BD9-81ED-4DB2-BD59-A6C34878D82A}">
                    <a16:rowId xmlns:a16="http://schemas.microsoft.com/office/drawing/2014/main" val="10006"/>
                  </a:ext>
                </a:extLst>
              </a:tr>
              <a:tr h="314962">
                <a:tc>
                  <a:txBody>
                    <a:bodyPr/>
                    <a:lstStyle/>
                    <a:p>
                      <a:r>
                        <a:rPr lang="en-GB" altLang="en-GB" sz="1000" dirty="0"/>
                        <a:t>8</a:t>
                      </a:r>
                      <a:endParaRPr lang="en-GB" altLang="en-GB" sz="1000" b="0" dirty="0"/>
                    </a:p>
                  </a:txBody>
                  <a:tcPr marL="74295" marR="74295" marT="37148" marB="37148"/>
                </a:tc>
                <a:tc>
                  <a:txBody>
                    <a:bodyPr/>
                    <a:lstStyle/>
                    <a:p>
                      <a:r>
                        <a:rPr lang="en-GB" sz="1100" dirty="0" smtClean="0"/>
                        <a:t>Distance</a:t>
                      </a:r>
                      <a:endParaRPr lang="en-GB" sz="1100" dirty="0"/>
                    </a:p>
                  </a:txBody>
                  <a:tcPr marL="68580" marR="68580" marT="0" marB="0"/>
                </a:tc>
                <a:tc>
                  <a:txBody>
                    <a:bodyPr/>
                    <a:lstStyle/>
                    <a:p>
                      <a:r>
                        <a:rPr lang="en-GB" sz="1100" dirty="0" smtClean="0"/>
                        <a:t>The measurement</a:t>
                      </a:r>
                      <a:r>
                        <a:rPr lang="en-GB" sz="1100" baseline="0" dirty="0" smtClean="0"/>
                        <a:t> of length between two points.</a:t>
                      </a:r>
                    </a:p>
                    <a:p>
                      <a:endParaRPr lang="en-GB" sz="1100" dirty="0"/>
                    </a:p>
                  </a:txBody>
                  <a:tcPr marL="68580" marR="68580" marT="0" marB="0"/>
                </a:tc>
                <a:extLst>
                  <a:ext uri="{0D108BD9-81ED-4DB2-BD59-A6C34878D82A}">
                    <a16:rowId xmlns:a16="http://schemas.microsoft.com/office/drawing/2014/main" val="10007"/>
                  </a:ext>
                </a:extLst>
              </a:tr>
            </a:tbl>
          </a:graphicData>
        </a:graphic>
      </p:graphicFrame>
      <p:sp>
        <p:nvSpPr>
          <p:cNvPr id="15" name="TextBox 14"/>
          <p:cNvSpPr txBox="1"/>
          <p:nvPr/>
        </p:nvSpPr>
        <p:spPr>
          <a:xfrm>
            <a:off x="6342743" y="5555676"/>
            <a:ext cx="3315233" cy="1200329"/>
          </a:xfrm>
          <a:prstGeom prst="rect">
            <a:avLst/>
          </a:prstGeom>
          <a:solidFill>
            <a:srgbClr val="FF66FF"/>
          </a:solidFill>
        </p:spPr>
        <p:txBody>
          <a:bodyPr wrap="square" rtlCol="0">
            <a:spAutoFit/>
          </a:bodyPr>
          <a:lstStyle/>
          <a:p>
            <a:pPr algn="ctr"/>
            <a:r>
              <a:rPr lang="en-GB" sz="1200" b="1" u="sng" dirty="0" smtClean="0"/>
              <a:t>FUN FACT! </a:t>
            </a:r>
          </a:p>
          <a:p>
            <a:pPr algn="ctr"/>
            <a:r>
              <a:rPr lang="en-GB" sz="1200" dirty="0" smtClean="0"/>
              <a:t>Dolphins can hear sounds from 15 miles away!</a:t>
            </a:r>
          </a:p>
          <a:p>
            <a:pPr algn="ctr"/>
            <a:endParaRPr lang="en-GB" sz="1200" dirty="0" smtClean="0"/>
          </a:p>
          <a:p>
            <a:pPr algn="ctr"/>
            <a:endParaRPr lang="en-GB" sz="1200" dirty="0"/>
          </a:p>
          <a:p>
            <a:pPr algn="ctr"/>
            <a:endParaRPr lang="en-GB" sz="1200" dirty="0"/>
          </a:p>
          <a:p>
            <a:pPr algn="ctr"/>
            <a:endParaRPr lang="en-GB" sz="1200" dirty="0"/>
          </a:p>
        </p:txBody>
      </p:sp>
      <p:graphicFrame>
        <p:nvGraphicFramePr>
          <p:cNvPr id="19" name="Table 18"/>
          <p:cNvGraphicFramePr>
            <a:graphicFrameLocks noGrp="1"/>
          </p:cNvGraphicFramePr>
          <p:nvPr>
            <p:extLst>
              <p:ext uri="{D42A27DB-BD31-4B8C-83A1-F6EECF244321}">
                <p14:modId xmlns:p14="http://schemas.microsoft.com/office/powerpoint/2010/main" val="3335705748"/>
              </p:ext>
            </p:extLst>
          </p:nvPr>
        </p:nvGraphicFramePr>
        <p:xfrm>
          <a:off x="93309" y="4325730"/>
          <a:ext cx="2649894" cy="670560"/>
        </p:xfrm>
        <a:graphic>
          <a:graphicData uri="http://schemas.openxmlformats.org/drawingml/2006/table">
            <a:tbl>
              <a:tblPr firstRow="1" bandRow="1">
                <a:tableStyleId>{7DF18680-E054-41AD-8BC1-D1AEF772440D}</a:tableStyleId>
              </a:tblPr>
              <a:tblGrid>
                <a:gridCol w="295884">
                  <a:extLst>
                    <a:ext uri="{9D8B030D-6E8A-4147-A177-3AD203B41FA5}">
                      <a16:colId xmlns:a16="http://schemas.microsoft.com/office/drawing/2014/main" val="2709136027"/>
                    </a:ext>
                  </a:extLst>
                </a:gridCol>
                <a:gridCol w="644923">
                  <a:extLst>
                    <a:ext uri="{9D8B030D-6E8A-4147-A177-3AD203B41FA5}">
                      <a16:colId xmlns:a16="http://schemas.microsoft.com/office/drawing/2014/main" val="1366805377"/>
                    </a:ext>
                  </a:extLst>
                </a:gridCol>
                <a:gridCol w="1709087">
                  <a:extLst>
                    <a:ext uri="{9D8B030D-6E8A-4147-A177-3AD203B41FA5}">
                      <a16:colId xmlns:a16="http://schemas.microsoft.com/office/drawing/2014/main" val="3084142869"/>
                    </a:ext>
                  </a:extLst>
                </a:gridCol>
              </a:tblGrid>
              <a:tr h="314962">
                <a:tc>
                  <a:txBody>
                    <a:bodyPr/>
                    <a:lstStyle/>
                    <a:p>
                      <a:r>
                        <a:rPr lang="en-GB" altLang="en-GB" sz="1000" b="0" dirty="0">
                          <a:solidFill>
                            <a:schemeClr val="tx1"/>
                          </a:solidFill>
                        </a:rPr>
                        <a:t>9</a:t>
                      </a:r>
                    </a:p>
                  </a:txBody>
                  <a:tcPr marL="74295" marR="74295" marT="37148" marB="37148">
                    <a:solidFill>
                      <a:schemeClr val="accent1">
                        <a:lumMod val="40000"/>
                        <a:lumOff val="60000"/>
                      </a:schemeClr>
                    </a:solidFill>
                  </a:tcPr>
                </a:tc>
                <a:tc>
                  <a:txBody>
                    <a:bodyPr/>
                    <a:lstStyle/>
                    <a:p>
                      <a:r>
                        <a:rPr lang="en-GB" sz="1100" b="0" dirty="0" smtClean="0">
                          <a:solidFill>
                            <a:schemeClr val="tx1"/>
                          </a:solidFill>
                        </a:rPr>
                        <a:t>Vacuum</a:t>
                      </a:r>
                      <a:endParaRPr lang="en-GB" sz="1100" b="0" dirty="0">
                        <a:solidFill>
                          <a:schemeClr val="tx1"/>
                        </a:solidFill>
                      </a:endParaRPr>
                    </a:p>
                  </a:txBody>
                  <a:tcPr marL="68580" marR="68580" marT="0" marB="0">
                    <a:solidFill>
                      <a:schemeClr val="accent1">
                        <a:lumMod val="40000"/>
                        <a:lumOff val="60000"/>
                      </a:schemeClr>
                    </a:solidFill>
                  </a:tcPr>
                </a:tc>
                <a:tc>
                  <a:txBody>
                    <a:bodyPr/>
                    <a:lstStyle/>
                    <a:p>
                      <a:r>
                        <a:rPr lang="en-GB" sz="1100" b="0" dirty="0" smtClean="0">
                          <a:solidFill>
                            <a:schemeClr val="tx1"/>
                          </a:solidFill>
                        </a:rPr>
                        <a:t>A space where</a:t>
                      </a:r>
                      <a:r>
                        <a:rPr lang="en-GB" sz="1100" b="0" baseline="0" dirty="0" smtClean="0">
                          <a:solidFill>
                            <a:schemeClr val="tx1"/>
                          </a:solidFill>
                        </a:rPr>
                        <a:t> there is nothing. There are no particles in a vacuum. </a:t>
                      </a:r>
                    </a:p>
                    <a:p>
                      <a:endParaRPr lang="en-GB" sz="1100" b="0" dirty="0">
                        <a:solidFill>
                          <a:schemeClr val="tx1"/>
                        </a:solidFill>
                      </a:endParaRPr>
                    </a:p>
                  </a:txBody>
                  <a:tcPr marL="68580" marR="68580" marT="0" marB="0">
                    <a:solidFill>
                      <a:schemeClr val="accent1">
                        <a:lumMod val="40000"/>
                        <a:lumOff val="60000"/>
                      </a:schemeClr>
                    </a:solidFill>
                  </a:tcPr>
                </a:tc>
                <a:extLst>
                  <a:ext uri="{0D108BD9-81ED-4DB2-BD59-A6C34878D82A}">
                    <a16:rowId xmlns:a16="http://schemas.microsoft.com/office/drawing/2014/main" val="3301116991"/>
                  </a:ext>
                </a:extLst>
              </a:tr>
            </a:tbl>
          </a:graphicData>
        </a:graphic>
      </p:graphicFrame>
      <p:graphicFrame>
        <p:nvGraphicFramePr>
          <p:cNvPr id="25" name="Table 24"/>
          <p:cNvGraphicFramePr>
            <a:graphicFrameLocks noGrp="1"/>
          </p:cNvGraphicFramePr>
          <p:nvPr>
            <p:extLst>
              <p:ext uri="{D42A27DB-BD31-4B8C-83A1-F6EECF244321}">
                <p14:modId xmlns:p14="http://schemas.microsoft.com/office/powerpoint/2010/main" val="3916235098"/>
              </p:ext>
            </p:extLst>
          </p:nvPr>
        </p:nvGraphicFramePr>
        <p:xfrm>
          <a:off x="93309" y="4939443"/>
          <a:ext cx="2649894" cy="1341120"/>
        </p:xfrm>
        <a:graphic>
          <a:graphicData uri="http://schemas.openxmlformats.org/drawingml/2006/table">
            <a:tbl>
              <a:tblPr firstRow="1" bandRow="1">
                <a:tableStyleId>{7DF18680-E054-41AD-8BC1-D1AEF772440D}</a:tableStyleId>
              </a:tblPr>
              <a:tblGrid>
                <a:gridCol w="295884">
                  <a:extLst>
                    <a:ext uri="{9D8B030D-6E8A-4147-A177-3AD203B41FA5}">
                      <a16:colId xmlns:a16="http://schemas.microsoft.com/office/drawing/2014/main" val="2709136027"/>
                    </a:ext>
                  </a:extLst>
                </a:gridCol>
                <a:gridCol w="644923">
                  <a:extLst>
                    <a:ext uri="{9D8B030D-6E8A-4147-A177-3AD203B41FA5}">
                      <a16:colId xmlns:a16="http://schemas.microsoft.com/office/drawing/2014/main" val="1366805377"/>
                    </a:ext>
                  </a:extLst>
                </a:gridCol>
                <a:gridCol w="1709087">
                  <a:extLst>
                    <a:ext uri="{9D8B030D-6E8A-4147-A177-3AD203B41FA5}">
                      <a16:colId xmlns:a16="http://schemas.microsoft.com/office/drawing/2014/main" val="3084142869"/>
                    </a:ext>
                  </a:extLst>
                </a:gridCol>
              </a:tblGrid>
              <a:tr h="314962">
                <a:tc>
                  <a:txBody>
                    <a:bodyPr/>
                    <a:lstStyle/>
                    <a:p>
                      <a:r>
                        <a:rPr lang="en-GB" altLang="en-GB" sz="1000" b="0" dirty="0" smtClean="0">
                          <a:solidFill>
                            <a:schemeClr val="tx1"/>
                          </a:solidFill>
                        </a:rPr>
                        <a:t>10</a:t>
                      </a:r>
                      <a:endParaRPr lang="en-GB" altLang="en-GB" sz="1000" b="0" dirty="0">
                        <a:solidFill>
                          <a:schemeClr val="tx1"/>
                        </a:solidFill>
                      </a:endParaRPr>
                    </a:p>
                  </a:txBody>
                  <a:tcPr marL="74295" marR="74295" marT="37148" marB="37148">
                    <a:solidFill>
                      <a:schemeClr val="accent1">
                        <a:lumMod val="20000"/>
                        <a:lumOff val="80000"/>
                      </a:schemeClr>
                    </a:solidFill>
                  </a:tcPr>
                </a:tc>
                <a:tc>
                  <a:txBody>
                    <a:bodyPr/>
                    <a:lstStyle/>
                    <a:p>
                      <a:r>
                        <a:rPr lang="en-GB" sz="1100" b="0" dirty="0" smtClean="0">
                          <a:solidFill>
                            <a:schemeClr val="tx1"/>
                          </a:solidFill>
                        </a:rPr>
                        <a:t>Eardrum</a:t>
                      </a:r>
                      <a:endParaRPr lang="en-GB" sz="1100" b="0" dirty="0">
                        <a:solidFill>
                          <a:schemeClr val="tx1"/>
                        </a:solidFill>
                      </a:endParaRPr>
                    </a:p>
                  </a:txBody>
                  <a:tcPr marL="68580" marR="68580" marT="0" marB="0">
                    <a:solidFill>
                      <a:schemeClr val="accent1">
                        <a:lumMod val="20000"/>
                        <a:lumOff val="80000"/>
                      </a:schemeClr>
                    </a:solidFill>
                  </a:tcPr>
                </a:tc>
                <a:tc>
                  <a:txBody>
                    <a:bodyPr/>
                    <a:lstStyle/>
                    <a:p>
                      <a:r>
                        <a:rPr lang="en-GB" sz="1100" b="0" dirty="0" smtClean="0">
                          <a:solidFill>
                            <a:schemeClr val="tx1"/>
                          </a:solidFill>
                        </a:rPr>
                        <a:t>A part</a:t>
                      </a:r>
                      <a:r>
                        <a:rPr lang="en-GB" sz="1100" b="0" baseline="0" dirty="0" smtClean="0">
                          <a:solidFill>
                            <a:schemeClr val="tx1"/>
                          </a:solidFill>
                        </a:rPr>
                        <a:t> of the ear which is a thin, tough layer of tissue that is stretched out like a drum skin. It separates the outer ear from the middle and inner ear. Soundwaves make the eardrum vibrate.</a:t>
                      </a:r>
                    </a:p>
                    <a:p>
                      <a:endParaRPr lang="en-GB" sz="1100" b="0" dirty="0">
                        <a:solidFill>
                          <a:schemeClr val="tx1"/>
                        </a:solidFill>
                      </a:endParaRPr>
                    </a:p>
                  </a:txBody>
                  <a:tcPr marL="68580" marR="68580" marT="0" marB="0">
                    <a:solidFill>
                      <a:schemeClr val="accent1">
                        <a:lumMod val="20000"/>
                        <a:lumOff val="80000"/>
                      </a:schemeClr>
                    </a:solidFill>
                  </a:tcPr>
                </a:tc>
                <a:extLst>
                  <a:ext uri="{0D108BD9-81ED-4DB2-BD59-A6C34878D82A}">
                    <a16:rowId xmlns:a16="http://schemas.microsoft.com/office/drawing/2014/main" val="3301116991"/>
                  </a:ext>
                </a:extLst>
              </a:tr>
            </a:tbl>
          </a:graphicData>
        </a:graphic>
      </p:graphicFrame>
      <p:pic>
        <p:nvPicPr>
          <p:cNvPr id="20" name="Picture 19"/>
          <p:cNvPicPr>
            <a:picLocks noChangeAspect="1"/>
          </p:cNvPicPr>
          <p:nvPr/>
        </p:nvPicPr>
        <p:blipFill>
          <a:blip r:embed="rId3">
            <a:extLst>
              <a:ext uri="{BEBA8EAE-BF5A-486C-A8C5-ECC9F3942E4B}">
                <a14:imgProps xmlns:a14="http://schemas.microsoft.com/office/drawing/2010/main">
                  <a14:imgLayer r:embed="rId4">
                    <a14:imgEffect>
                      <a14:backgroundRemoval t="1786" b="100000" l="2765" r="99078"/>
                    </a14:imgEffect>
                  </a14:imgLayer>
                </a14:imgProps>
              </a:ext>
            </a:extLst>
          </a:blip>
          <a:stretch>
            <a:fillRect/>
          </a:stretch>
        </p:blipFill>
        <p:spPr>
          <a:xfrm>
            <a:off x="4023752" y="4319177"/>
            <a:ext cx="1049693" cy="812665"/>
          </a:xfrm>
          <a:prstGeom prst="rect">
            <a:avLst/>
          </a:prstGeom>
        </p:spPr>
      </p:pic>
      <p:pic>
        <p:nvPicPr>
          <p:cNvPr id="21" name="Picture 20"/>
          <p:cNvPicPr>
            <a:picLocks noChangeAspect="1"/>
          </p:cNvPicPr>
          <p:nvPr/>
        </p:nvPicPr>
        <p:blipFill>
          <a:blip r:embed="rId5"/>
          <a:stretch>
            <a:fillRect/>
          </a:stretch>
        </p:blipFill>
        <p:spPr>
          <a:xfrm>
            <a:off x="4803285" y="6176364"/>
            <a:ext cx="823921" cy="490691"/>
          </a:xfrm>
          <a:prstGeom prst="rect">
            <a:avLst/>
          </a:prstGeom>
        </p:spPr>
      </p:pic>
      <p:pic>
        <p:nvPicPr>
          <p:cNvPr id="22" name="Picture 21"/>
          <p:cNvPicPr>
            <a:picLocks noChangeAspect="1"/>
          </p:cNvPicPr>
          <p:nvPr/>
        </p:nvPicPr>
        <p:blipFill>
          <a:blip r:embed="rId6">
            <a:clrChange>
              <a:clrFrom>
                <a:srgbClr val="FFFFFF"/>
              </a:clrFrom>
              <a:clrTo>
                <a:srgbClr val="FFFFFF">
                  <a:alpha val="0"/>
                </a:srgbClr>
              </a:clrTo>
            </a:clrChange>
          </a:blip>
          <a:stretch>
            <a:fillRect/>
          </a:stretch>
        </p:blipFill>
        <p:spPr>
          <a:xfrm>
            <a:off x="6531303" y="1333418"/>
            <a:ext cx="3187132" cy="912670"/>
          </a:xfrm>
          <a:prstGeom prst="rect">
            <a:avLst/>
          </a:prstGeom>
        </p:spPr>
      </p:pic>
      <p:pic>
        <p:nvPicPr>
          <p:cNvPr id="24" name="Picture 23"/>
          <p:cNvPicPr>
            <a:picLocks noChangeAspect="1"/>
          </p:cNvPicPr>
          <p:nvPr/>
        </p:nvPicPr>
        <p:blipFill>
          <a:blip r:embed="rId7">
            <a:clrChange>
              <a:clrFrom>
                <a:srgbClr val="FFFFFF"/>
              </a:clrFrom>
              <a:clrTo>
                <a:srgbClr val="FFFFFF">
                  <a:alpha val="0"/>
                </a:srgbClr>
              </a:clrTo>
            </a:clrChange>
          </a:blip>
          <a:stretch>
            <a:fillRect/>
          </a:stretch>
        </p:blipFill>
        <p:spPr>
          <a:xfrm>
            <a:off x="6531303" y="2366785"/>
            <a:ext cx="3187132" cy="1549702"/>
          </a:xfrm>
          <a:prstGeom prst="rect">
            <a:avLst/>
          </a:prstGeom>
        </p:spPr>
      </p:pic>
      <p:pic>
        <p:nvPicPr>
          <p:cNvPr id="26" name="Picture 25"/>
          <p:cNvPicPr>
            <a:picLocks noChangeAspect="1"/>
          </p:cNvPicPr>
          <p:nvPr/>
        </p:nvPicPr>
        <p:blipFill>
          <a:blip r:embed="rId8">
            <a:clrChange>
              <a:clrFrom>
                <a:srgbClr val="FFFFFF"/>
              </a:clrFrom>
              <a:clrTo>
                <a:srgbClr val="FFFFFF">
                  <a:alpha val="0"/>
                </a:srgbClr>
              </a:clrTo>
            </a:clrChange>
          </a:blip>
          <a:stretch>
            <a:fillRect/>
          </a:stretch>
        </p:blipFill>
        <p:spPr>
          <a:xfrm>
            <a:off x="6531303" y="4068466"/>
            <a:ext cx="3187132" cy="1185088"/>
          </a:xfrm>
          <a:prstGeom prst="rect">
            <a:avLst/>
          </a:prstGeom>
        </p:spPr>
      </p:pic>
      <p:pic>
        <p:nvPicPr>
          <p:cNvPr id="28" name="Picture 27"/>
          <p:cNvPicPr>
            <a:picLocks noChangeAspect="1"/>
          </p:cNvPicPr>
          <p:nvPr/>
        </p:nvPicPr>
        <p:blipFill>
          <a:blip r:embed="rId9"/>
          <a:stretch>
            <a:fillRect/>
          </a:stretch>
        </p:blipFill>
        <p:spPr>
          <a:xfrm>
            <a:off x="7438786" y="5983552"/>
            <a:ext cx="1372165" cy="723002"/>
          </a:xfrm>
          <a:prstGeom prst="rect">
            <a:avLst/>
          </a:prstGeom>
        </p:spPr>
      </p:pic>
    </p:spTree>
    <p:extLst>
      <p:ext uri="{BB962C8B-B14F-4D97-AF65-F5344CB8AC3E}">
        <p14:creationId xmlns:p14="http://schemas.microsoft.com/office/powerpoint/2010/main" val="1230895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4689</TotalTime>
  <Words>372</Words>
  <Application>Microsoft Office PowerPoint</Application>
  <PresentationFormat>A4 Paper (210x297 mm)</PresentationFormat>
  <Paragraphs>66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Year 4 | Science | Sound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Jill Murphy | Year One | Autumn 2</dc:title>
  <dc:creator>Jon Brunskill</dc:creator>
  <cp:lastModifiedBy>Alexandra Middleton</cp:lastModifiedBy>
  <cp:revision>70</cp:revision>
  <cp:lastPrinted>2017-10-30T10:21:12Z</cp:lastPrinted>
  <dcterms:created xsi:type="dcterms:W3CDTF">2017-10-15T20:56:30Z</dcterms:created>
  <dcterms:modified xsi:type="dcterms:W3CDTF">2021-01-04T11:25:28Z</dcterms:modified>
</cp:coreProperties>
</file>