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9906000" cy="6858000" type="A4"/>
  <p:notesSz cx="6805613" cy="9944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279" autoAdjust="0"/>
    <p:restoredTop sz="94627"/>
  </p:normalViewPr>
  <p:slideViewPr>
    <p:cSldViewPr snapToGrid="0" snapToObjects="1">
      <p:cViewPr>
        <p:scale>
          <a:sx n="80" d="100"/>
          <a:sy n="80" d="100"/>
        </p:scale>
        <p:origin x="2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4939" y="0"/>
            <a:ext cx="2949099" cy="498932"/>
          </a:xfrm>
          <a:prstGeom prst="rect">
            <a:avLst/>
          </a:prstGeom>
        </p:spPr>
        <p:txBody>
          <a:bodyPr vert="horz" lIns="91440" tIns="45720" rIns="91440" bIns="45720" numCol="1" rtlCol="0"/>
          <a:lstStyle>
            <a:lvl1pPr algn="r">
              <a:defRPr sz="1200"/>
            </a:lvl1pPr>
          </a:lstStyle>
          <a:p>
            <a:fld id="{74DA69C8-F84C-2947-85D9-F4E475966ECC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numCol="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vert="horz" lIns="91440" tIns="45720" rIns="91440" bIns="45720" numCol="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</p:spPr>
        <p:txBody>
          <a:bodyPr vert="horz" lIns="91440" tIns="45720" rIns="91440" bIns="45720" numCol="1" rtlCol="0" anchor="b"/>
          <a:lstStyle>
            <a:lvl1pPr algn="r">
              <a:defRPr sz="1200"/>
            </a:lvl1pPr>
          </a:lstStyle>
          <a:p>
            <a:fld id="{90C8F01E-995B-8848-96E4-13733EB6AA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843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 numCol="1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 numCol="1"/>
          <a:lstStyle/>
          <a:p>
            <a:fld id="{9C5789CE-836E-B042-843F-5605E41F500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2839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numCol="1"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 numCol="1"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numCol="1"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 numCol="1"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numCol="1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 numCol="1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numCol="1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 numCol="1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numCol="1"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numCol="1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 numCol="1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 numCol="1"/>
          <a:lstStyle/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 numCol="1"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 numCol="1"/>
          <a:lstStyle/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numCol="1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numCol="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27089A-8636-F64C-9D23-B4C3EC8D4BA5}" type="datetimeFigureOut">
              <a:rPr lang="en-US" smtClean="0"/>
              <a:t>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numCol="1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53B47E-519D-9549-9FB6-B83933F17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762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79545" y="47193"/>
            <a:ext cx="7429500" cy="273090"/>
          </a:xfrm>
        </p:spPr>
        <p:txBody>
          <a:bodyPr numCol="1">
            <a:noAutofit/>
          </a:bodyPr>
          <a:lstStyle/>
          <a:p>
            <a:r>
              <a:rPr lang="en-US" sz="1800" b="1" dirty="0" smtClean="0"/>
              <a:t>Year 5 |</a:t>
            </a:r>
            <a:r>
              <a:rPr lang="en-US" sz="1800" b="1" dirty="0" smtClean="0"/>
              <a:t>	</a:t>
            </a:r>
            <a:r>
              <a:rPr lang="en-US" sz="1800" b="1" dirty="0" smtClean="0"/>
              <a:t>Science</a:t>
            </a:r>
            <a:r>
              <a:rPr lang="en-US" sz="1800" b="1" dirty="0" smtClean="0"/>
              <a:t>	| </a:t>
            </a:r>
            <a:r>
              <a:rPr lang="en-US" sz="1800" b="1" dirty="0" smtClean="0"/>
              <a:t>Forces </a:t>
            </a:r>
            <a:endParaRPr lang="en-US" sz="1800" b="1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320283"/>
            <a:ext cx="990600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0988206"/>
              </p:ext>
            </p:extLst>
          </p:nvPr>
        </p:nvGraphicFramePr>
        <p:xfrm>
          <a:off x="2864582" y="544278"/>
          <a:ext cx="3131616" cy="461192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4967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194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5823">
                <a:tc gridSpan="2">
                  <a:txBody>
                    <a:bodyPr/>
                    <a:lstStyle/>
                    <a:p>
                      <a:pPr algn="ctr"/>
                      <a:r>
                        <a:rPr lang="en-GB" altLang="en-GB" dirty="0" smtClean="0"/>
                        <a:t>Key Knowledge</a:t>
                      </a:r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706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Isaac</a:t>
                      </a:r>
                      <a:r>
                        <a:rPr lang="en-GB" sz="1200" baseline="0" dirty="0" smtClean="0"/>
                        <a:t> Newton is famously thought to have developed his theory of gravity when an apple fell to the ground from a tree. </a:t>
                      </a:r>
                      <a:endParaRPr lang="en-GB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7260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The moon has a smaller mass than Earth so</a:t>
                      </a:r>
                      <a:r>
                        <a:rPr lang="en-GB" sz="1200" baseline="0" dirty="0" smtClean="0"/>
                        <a:t> the gravitational pull on the moon is smaller than it is on Earth. </a:t>
                      </a:r>
                      <a:endParaRPr lang="en-GB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4717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Jupiter has a greater mass than Earth. So the gravitational pull on Jupiter is stronger than on Earth.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327260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4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200" dirty="0" smtClean="0"/>
                        <a:t>Water resistance and air resistance are form</a:t>
                      </a:r>
                      <a:r>
                        <a:rPr lang="en-GB" sz="1200" baseline="0" dirty="0" smtClean="0"/>
                        <a:t>s of friction. Friction is sometimes helpful and sometimes unhelpful. For example, air resistance is helpful as it stops a skydiver hitting the ground at a speed. Friction on a bike chain can make the bike harder to pedal so it is unhelpful. </a:t>
                      </a:r>
                      <a:endParaRPr lang="en-GB" sz="12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716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5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Mass is how much matter is inside an object and it is measured in kilograms (kg). 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7260">
                <a:tc>
                  <a:txBody>
                    <a:bodyPr/>
                    <a:lstStyle/>
                    <a:p>
                      <a:r>
                        <a:rPr lang="en-GB" altLang="en-GB" sz="1000" b="0" dirty="0"/>
                        <a:t>6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Weight is how strongly gravity is pulling an object down. It is measured in </a:t>
                      </a:r>
                      <a:r>
                        <a:rPr kumimoji="0" lang="en-GB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Newtons</a:t>
                      </a:r>
                      <a:r>
                        <a:rPr kumimoji="0" lang="en-GB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(N). </a:t>
                      </a:r>
                    </a:p>
                    <a:p>
                      <a:endParaRPr kumimoji="0" lang="en-GB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A16600-9CE5-7D4D-9238-FE903140D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470895"/>
              </p:ext>
            </p:extLst>
          </p:nvPr>
        </p:nvGraphicFramePr>
        <p:xfrm>
          <a:off x="6172545" y="540277"/>
          <a:ext cx="3601797" cy="58926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39090">
                  <a:extLst>
                    <a:ext uri="{9D8B030D-6E8A-4147-A177-3AD203B41FA5}">
                      <a16:colId xmlns:a16="http://schemas.microsoft.com/office/drawing/2014/main" val="3034729171"/>
                    </a:ext>
                  </a:extLst>
                </a:gridCol>
                <a:gridCol w="3262707">
                  <a:extLst>
                    <a:ext uri="{9D8B030D-6E8A-4147-A177-3AD203B41FA5}">
                      <a16:colId xmlns:a16="http://schemas.microsoft.com/office/drawing/2014/main" val="771789285"/>
                    </a:ext>
                  </a:extLst>
                </a:gridCol>
              </a:tblGrid>
              <a:tr h="680606">
                <a:tc gridSpan="2"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Useful Diagrams</a:t>
                      </a:r>
                      <a:endParaRPr lang="en-US" sz="18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6910169"/>
                  </a:ext>
                </a:extLst>
              </a:tr>
              <a:tr h="535557">
                <a:tc>
                  <a:txBody>
                    <a:bodyPr/>
                    <a:lstStyle/>
                    <a:p>
                      <a:r>
                        <a:rPr lang="en-US" sz="1200" b="0" dirty="0"/>
                        <a:t>1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1584818"/>
                  </a:ext>
                </a:extLst>
              </a:tr>
              <a:tr h="535557">
                <a:tc>
                  <a:txBody>
                    <a:bodyPr/>
                    <a:lstStyle/>
                    <a:p>
                      <a:r>
                        <a:rPr lang="en-US" sz="1200" b="0" dirty="0"/>
                        <a:t>2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75142700"/>
                  </a:ext>
                </a:extLst>
              </a:tr>
              <a:tr h="535557">
                <a:tc>
                  <a:txBody>
                    <a:bodyPr/>
                    <a:lstStyle/>
                    <a:p>
                      <a:r>
                        <a:rPr lang="en-US" sz="1200" b="0" dirty="0"/>
                        <a:t>3</a:t>
                      </a:r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3459478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722279"/>
              </p:ext>
            </p:extLst>
          </p:nvPr>
        </p:nvGraphicFramePr>
        <p:xfrm>
          <a:off x="93309" y="482965"/>
          <a:ext cx="2649894" cy="440023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8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9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09087">
                  <a:extLst>
                    <a:ext uri="{9D8B030D-6E8A-4147-A177-3AD203B41FA5}">
                      <a16:colId xmlns:a16="http://schemas.microsoft.com/office/drawing/2014/main" val="3827066675"/>
                    </a:ext>
                  </a:extLst>
                </a:gridCol>
              </a:tblGrid>
              <a:tr h="356825">
                <a:tc gridSpan="3">
                  <a:txBody>
                    <a:bodyPr/>
                    <a:lstStyle/>
                    <a:p>
                      <a:pPr algn="ctr"/>
                      <a:r>
                        <a:rPr lang="en-GB" altLang="en-GB" sz="1600" dirty="0" smtClean="0"/>
                        <a:t>Key Vocabulary</a:t>
                      </a:r>
                      <a:endParaRPr lang="en-GB" altLang="en-GB" sz="1600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GB" altLang="en-GB" dirty="0"/>
                    </a:p>
                  </a:txBody>
                  <a:tcPr marL="74295" marR="74295" marT="37148" marB="37148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373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1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Forces</a:t>
                      </a:r>
                      <a:endParaRPr lang="en-GB" sz="10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Pushes</a:t>
                      </a:r>
                      <a:r>
                        <a:rPr lang="en-GB" sz="1100" baseline="0" dirty="0" smtClean="0"/>
                        <a:t> or pulls.</a:t>
                      </a:r>
                      <a:endParaRPr lang="en-GB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2702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2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Gravity</a:t>
                      </a:r>
                      <a:endParaRPr lang="en-GB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 pulling forces exerted by the Earth</a:t>
                      </a:r>
                      <a:r>
                        <a:rPr lang="en-GB" sz="1100" baseline="0" dirty="0" smtClean="0"/>
                        <a:t> (or anything else which has mass). </a:t>
                      </a:r>
                      <a:endParaRPr lang="en-GB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0780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3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Weight</a:t>
                      </a:r>
                      <a:endParaRPr lang="en-GB" sz="110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The measure of the force</a:t>
                      </a:r>
                      <a:r>
                        <a:rPr lang="en-GB" sz="1100" baseline="0" dirty="0" smtClean="0"/>
                        <a:t> of gravity of an object.</a:t>
                      </a:r>
                      <a:endParaRPr lang="en-GB" sz="1100" dirty="0"/>
                    </a:p>
                  </a:txBody>
                  <a:tcPr marL="74295" marR="74295" marT="37148" marB="37148"/>
                </a:tc>
                <a:extLst>
                  <a:ext uri="{0D108BD9-81ED-4DB2-BD59-A6C34878D82A}">
                    <a16:rowId xmlns:a16="http://schemas.microsoft.com/office/drawing/2014/main" val="2407509847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4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900" dirty="0" smtClean="0"/>
                        <a:t>Mass</a:t>
                      </a:r>
                      <a:endParaRPr lang="en-GB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</a:t>
                      </a:r>
                      <a:r>
                        <a:rPr lang="en-GB" sz="1100" baseline="0" dirty="0" smtClean="0"/>
                        <a:t> measure of how much matter (or stuff) is inside an object.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4962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5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Friction</a:t>
                      </a:r>
                      <a:endParaRPr lang="en-GB" sz="11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 force that acts between two surfaces</a:t>
                      </a:r>
                      <a:r>
                        <a:rPr lang="en-GB" sz="1100" baseline="0" dirty="0" smtClean="0"/>
                        <a:t> or objects that are moving, or trying to move across each other.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4967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6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Air </a:t>
                      </a:r>
                      <a:r>
                        <a:rPr lang="en-GB" sz="900" dirty="0" smtClean="0"/>
                        <a:t>resistance</a:t>
                      </a:r>
                      <a:endParaRPr lang="en-GB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 type of friction caused</a:t>
                      </a:r>
                      <a:r>
                        <a:rPr lang="en-GB" sz="1100" baseline="0" dirty="0" smtClean="0"/>
                        <a:t> by air pushing against any moving object.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6036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7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Water</a:t>
                      </a:r>
                      <a:r>
                        <a:rPr lang="en-GB" sz="1100" baseline="0" dirty="0" smtClean="0"/>
                        <a:t> </a:t>
                      </a:r>
                      <a:r>
                        <a:rPr lang="en-GB" sz="900" baseline="0" dirty="0" smtClean="0"/>
                        <a:t>resistance</a:t>
                      </a:r>
                      <a:endParaRPr lang="en-GB" sz="9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 type of friction caused</a:t>
                      </a:r>
                      <a:r>
                        <a:rPr lang="en-GB" sz="1100" baseline="0" dirty="0" smtClean="0"/>
                        <a:t> by water pushing against any moving object. </a:t>
                      </a:r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4962">
                <a:tc>
                  <a:txBody>
                    <a:bodyPr/>
                    <a:lstStyle/>
                    <a:p>
                      <a:r>
                        <a:rPr lang="en-GB" altLang="en-GB" sz="1000" dirty="0"/>
                        <a:t>8</a:t>
                      </a:r>
                      <a:endParaRPr lang="en-GB" altLang="en-GB" sz="1000" b="0" dirty="0"/>
                    </a:p>
                  </a:txBody>
                  <a:tcPr marL="74295" marR="74295" marT="37148" marB="37148"/>
                </a:tc>
                <a:tc>
                  <a:txBody>
                    <a:bodyPr/>
                    <a:lstStyle/>
                    <a:p>
                      <a:r>
                        <a:rPr lang="en-GB" sz="1000" dirty="0" smtClean="0"/>
                        <a:t>Buoyancy </a:t>
                      </a:r>
                      <a:endParaRPr lang="en-GB" sz="1000" dirty="0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An upward force that a liquid applies</a:t>
                      </a:r>
                      <a:r>
                        <a:rPr lang="en-GB" sz="1100" baseline="0" dirty="0" smtClean="0"/>
                        <a:t> to objects.</a:t>
                      </a:r>
                    </a:p>
                    <a:p>
                      <a:endParaRPr lang="en-GB" sz="1100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2909959" y="5280962"/>
            <a:ext cx="3086239" cy="1384995"/>
          </a:xfrm>
          <a:prstGeom prst="rect">
            <a:avLst/>
          </a:prstGeom>
          <a:solidFill>
            <a:srgbClr val="FF66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200" b="1" u="sng" dirty="0" smtClean="0"/>
              <a:t>FUN FACT! </a:t>
            </a:r>
          </a:p>
          <a:p>
            <a:r>
              <a:rPr lang="en-GB" sz="1200" dirty="0"/>
              <a:t>The wind is a force. Even biting, twisting, stretching, lifting and loads of other things we do every day are also forces.</a:t>
            </a:r>
          </a:p>
          <a:p>
            <a:endParaRPr lang="en-GB" sz="1200" dirty="0" smtClean="0"/>
          </a:p>
          <a:p>
            <a:r>
              <a:rPr lang="en-GB" sz="1200" dirty="0" smtClean="0"/>
              <a:t>Every </a:t>
            </a:r>
            <a:r>
              <a:rPr lang="en-GB" sz="1200" dirty="0"/>
              <a:t>time something happens, a force is right there doing its </a:t>
            </a:r>
            <a:r>
              <a:rPr lang="en-GB" sz="1200" dirty="0" smtClean="0"/>
              <a:t>work!</a:t>
            </a:r>
            <a:endParaRPr lang="en-GB" sz="12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813606"/>
              </p:ext>
            </p:extLst>
          </p:nvPr>
        </p:nvGraphicFramePr>
        <p:xfrm>
          <a:off x="93309" y="4883195"/>
          <a:ext cx="2649894" cy="670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884">
                  <a:extLst>
                    <a:ext uri="{9D8B030D-6E8A-4147-A177-3AD203B41FA5}">
                      <a16:colId xmlns:a16="http://schemas.microsoft.com/office/drawing/2014/main" val="2709136027"/>
                    </a:ext>
                  </a:extLst>
                </a:gridCol>
                <a:gridCol w="644923">
                  <a:extLst>
                    <a:ext uri="{9D8B030D-6E8A-4147-A177-3AD203B41FA5}">
                      <a16:colId xmlns:a16="http://schemas.microsoft.com/office/drawing/2014/main" val="1366805377"/>
                    </a:ext>
                  </a:extLst>
                </a:gridCol>
                <a:gridCol w="1709087">
                  <a:extLst>
                    <a:ext uri="{9D8B030D-6E8A-4147-A177-3AD203B41FA5}">
                      <a16:colId xmlns:a16="http://schemas.microsoft.com/office/drawing/2014/main" val="3084142869"/>
                    </a:ext>
                  </a:extLst>
                </a:gridCol>
              </a:tblGrid>
              <a:tr h="314962">
                <a:tc>
                  <a:txBody>
                    <a:bodyPr/>
                    <a:lstStyle/>
                    <a:p>
                      <a:r>
                        <a:rPr lang="en-GB" altLang="en-GB" sz="1000" b="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GB" alt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Streamlined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When an object is shaped to minimise the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</a:rPr>
                        <a:t> effects of air and water resistance.</a:t>
                      </a:r>
                      <a:endParaRPr lang="en-GB" sz="11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16991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3491200"/>
              </p:ext>
            </p:extLst>
          </p:nvPr>
        </p:nvGraphicFramePr>
        <p:xfrm>
          <a:off x="93309" y="5553755"/>
          <a:ext cx="2649894" cy="67056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95884">
                  <a:extLst>
                    <a:ext uri="{9D8B030D-6E8A-4147-A177-3AD203B41FA5}">
                      <a16:colId xmlns:a16="http://schemas.microsoft.com/office/drawing/2014/main" val="2709136027"/>
                    </a:ext>
                  </a:extLst>
                </a:gridCol>
                <a:gridCol w="644923">
                  <a:extLst>
                    <a:ext uri="{9D8B030D-6E8A-4147-A177-3AD203B41FA5}">
                      <a16:colId xmlns:a16="http://schemas.microsoft.com/office/drawing/2014/main" val="1366805377"/>
                    </a:ext>
                  </a:extLst>
                </a:gridCol>
                <a:gridCol w="1709087">
                  <a:extLst>
                    <a:ext uri="{9D8B030D-6E8A-4147-A177-3AD203B41FA5}">
                      <a16:colId xmlns:a16="http://schemas.microsoft.com/office/drawing/2014/main" val="3084142869"/>
                    </a:ext>
                  </a:extLst>
                </a:gridCol>
              </a:tblGrid>
              <a:tr h="314962">
                <a:tc>
                  <a:txBody>
                    <a:bodyPr/>
                    <a:lstStyle/>
                    <a:p>
                      <a:r>
                        <a:rPr lang="en-GB" altLang="en-GB" sz="1000" b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GB" altLang="en-GB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74295" marR="74295" marT="37148" marB="37148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800" b="0" dirty="0" smtClean="0">
                          <a:solidFill>
                            <a:schemeClr val="tx1"/>
                          </a:solidFill>
                        </a:rPr>
                        <a:t>Mechanism</a:t>
                      </a:r>
                      <a:endParaRPr lang="en-GB" sz="8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100" b="0" dirty="0" smtClean="0">
                          <a:solidFill>
                            <a:schemeClr val="tx1"/>
                          </a:solidFill>
                        </a:rPr>
                        <a:t>Parts which work together</a:t>
                      </a:r>
                      <a:r>
                        <a:rPr lang="en-GB" sz="1100" b="0" baseline="0" dirty="0" smtClean="0">
                          <a:solidFill>
                            <a:schemeClr val="tx1"/>
                          </a:solidFill>
                        </a:rPr>
                        <a:t> in a machine. Examples of mechanisms are pulleys, levers and gears. </a:t>
                      </a:r>
                      <a:endParaRPr lang="en-GB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116991"/>
                  </a:ext>
                </a:extLst>
              </a:tr>
            </a:tbl>
          </a:graphicData>
        </a:graphic>
      </p:graphicFrame>
      <p:pic>
        <p:nvPicPr>
          <p:cNvPr id="29" name="Picture 28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971372" y="1230455"/>
            <a:ext cx="2187175" cy="1627045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92328" y="2857500"/>
            <a:ext cx="3182014" cy="1673020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561047" y="4558494"/>
            <a:ext cx="3175500" cy="1846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089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4711</TotalTime>
  <Words>382</Words>
  <Application>Microsoft Office PowerPoint</Application>
  <PresentationFormat>A4 Paper (210x297 mm)</PresentationFormat>
  <Paragraphs>67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Year 5 | Science | Forces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Jill Murphy | Year One | Autumn 2</dc:title>
  <dc:creator>Jon Brunskill</dc:creator>
  <cp:lastModifiedBy>Alexandra Middleton</cp:lastModifiedBy>
  <cp:revision>73</cp:revision>
  <cp:lastPrinted>2017-10-30T10:21:12Z</cp:lastPrinted>
  <dcterms:created xsi:type="dcterms:W3CDTF">2017-10-15T20:56:30Z</dcterms:created>
  <dcterms:modified xsi:type="dcterms:W3CDTF">2021-01-04T11:45:16Z</dcterms:modified>
</cp:coreProperties>
</file>